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ink/ink2.xml" ContentType="application/inkml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ink/ink15.xml" ContentType="application/inkml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saveSubsetFonts="1" strictFirstAndLastChars="0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y="6858000" cx="12192000"/>
  <p:notesSz cx="8229600" cy="14630400"/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tableStyles" Target="tableStyle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2.xml"/></Relationships>
</file>

<file path=ppt/ink/ink15.xml><?xml version="1.0" encoding="utf-8"?>
<ink xmlns="http://www.w3.org/2003/InkML">
  <definitions>
    <brush xml:id="br1">
      <brushProperty name="color" value="#ffff00"/>
      <brushProperty name="width" value="0.15875" units="cm"/>
      <brushProperty name="tip" value="rectangle"/>
      <brushProperty name="fitToCurve" value="1"/>
      <brushProperty name="rasterOp" value="maskPen"/>
      <brushProperty name="height" value="0.3175" units="cm"/>
    </brush>
    <context xml:id="ctx0">
      <inkSource xml:id="inkSrc0">
        <traceFormat>
          <channel name="X" units="cm" defaultValue="0" type="decimal"/>
          <channel name="Y" units="cm" defaultValue="0" type="decimal"/>
        </traceFormat>
        <channelProperties>
          <channelProperty channel="X" name="resolution" value="28.36041" units="1/cm"/>
          <channelProperty channel="Y" name="resolution" value="28.36041" units="1/cm"/>
        </channelProperties>
      </inkSource>
    </context>
  </definitions>
  <trace timeOffset="0.0" brushRef="#br1" contextRef="#ctx0"> 22793.336 18466.178, 22525.029 18359.521, 22373.389 18289.52, 22297.576 18254.527, 22123.41 18199.533, 22026.748 18172.871, 21925.104 18142.875, 21808.439 18106.207, 21715.961 18081.207, 21635.137 18072.873, 21555.141 18069.535</trace>
</ink>
</file>

<file path=ppt/ink/ink2.xml><?xml version="1.0" encoding="utf-8"?>
<ink xmlns="http://www.w3.org/2003/InkML">
  <definitions>
    <brush xml:id="br1">
      <brushProperty name="color" value="#000000"/>
      <brushProperty name="width" value="0.01984375" units="cm"/>
      <brushProperty name="tip" value="ellipse"/>
      <brushProperty name="fitToCurve" value="1"/>
      <brushProperty name="height" value="0.01984375" units="cm"/>
    </brush>
    <context xml:id="ctx0">
      <inkSource xml:id="inkSrc0">
        <traceFormat>
          <channel name="X" units="cm" defaultValue="0" type="decimal"/>
          <channel name="Y" units="cm" defaultValue="0" type="decimal"/>
          <channel name="F" max="1023" units="dev" defaultValue="0" type="decimal"/>
        </traceFormat>
        <channelProperties>
          <channelProperty channel="X" name="resolution" value="28.36041" units="1/cm"/>
          <channelProperty channel="Y" name="resolution" value="28.36041" units="1/cm"/>
          <channelProperty channel="F" name="resolution" value="1.0" units="1/dev"/>
        </channelProperties>
      </inkSource>
    </context>
  </definitions>
</ink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7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68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1048769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US"/>
          </a:p>
        </p:txBody>
      </p:sp>
      <p:sp>
        <p:nvSpPr>
          <p:cNvPr id="1048770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71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72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8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58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6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76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9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59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0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0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2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3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5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7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7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3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73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5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5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75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9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0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4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5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6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7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8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Shape 0"/>
          <p:cNvSpPr/>
          <p:nvPr/>
        </p:nvSpPr>
        <p:spPr>
          <a:xfrm>
            <a:off x="0" y="0"/>
            <a:ext cx="12192000" cy="6858000"/>
          </a:xfrm>
          <a:prstGeom prst="rect"/>
          <a:solidFill>
            <a:srgbClr val="0B1012"/>
          </a:solidFill>
        </p:spPr>
      </p:sp>
      <p:sp>
        <p:nvSpPr>
          <p:cNvPr id="1048739" name="Shape 1"/>
          <p:cNvSpPr/>
          <p:nvPr/>
        </p:nvSpPr>
        <p:spPr>
          <a:xfrm>
            <a:off x="0" y="0"/>
            <a:ext cx="12192000" cy="6858000"/>
          </a:xfrm>
          <a:prstGeom prst="rect"/>
          <a:solidFill>
            <a:srgbClr val="1C1D1F"/>
          </a:solidFill>
        </p:spPr>
      </p:sp>
      <p:pic>
        <p:nvPicPr>
          <p:cNvPr id="2097167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0699346" y="6457950"/>
            <a:ext cx="1435504" cy="342900"/>
          </a:xfrm>
          <a:prstGeom prst="rect"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Shape 0"/>
          <p:cNvSpPr/>
          <p:nvPr/>
        </p:nvSpPr>
        <p:spPr>
          <a:xfrm>
            <a:off x="0" y="0"/>
            <a:ext cx="12192000" cy="6858000"/>
          </a:xfrm>
          <a:prstGeom prst="rect"/>
          <a:solidFill>
            <a:srgbClr val="0B1012"/>
          </a:solidFill>
        </p:spPr>
      </p:sp>
      <p:sp>
        <p:nvSpPr>
          <p:cNvPr id="1048759" name="Shape 1"/>
          <p:cNvSpPr/>
          <p:nvPr/>
        </p:nvSpPr>
        <p:spPr>
          <a:xfrm>
            <a:off x="0" y="0"/>
            <a:ext cx="12192000" cy="6858000"/>
          </a:xfrm>
          <a:prstGeom prst="rect"/>
          <a:solidFill>
            <a:srgbClr val="1C1D1F"/>
          </a:solidFill>
        </p:spPr>
      </p:sp>
      <p:pic>
        <p:nvPicPr>
          <p:cNvPr id="2097168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0699346" y="6457950"/>
            <a:ext cx="1435504" cy="342900"/>
          </a:xfrm>
          <a:prstGeom prst="rect"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Shape 0"/>
          <p:cNvSpPr/>
          <p:nvPr/>
        </p:nvSpPr>
        <p:spPr>
          <a:xfrm>
            <a:off x="0" y="0"/>
            <a:ext cx="12192000" cy="6858000"/>
          </a:xfrm>
          <a:prstGeom prst="rect"/>
          <a:solidFill>
            <a:srgbClr val="0B1012"/>
          </a:solidFill>
        </p:spPr>
      </p:sp>
      <p:sp>
        <p:nvSpPr>
          <p:cNvPr id="1048577" name="Shape 1"/>
          <p:cNvSpPr/>
          <p:nvPr/>
        </p:nvSpPr>
        <p:spPr>
          <a:xfrm>
            <a:off x="0" y="0"/>
            <a:ext cx="12192000" cy="6858000"/>
          </a:xfrm>
          <a:prstGeom prst="rect"/>
          <a:solidFill>
            <a:srgbClr val="1C1D1F"/>
          </a:solidFill>
        </p:spPr>
      </p:sp>
      <p:pic>
        <p:nvPicPr>
          <p:cNvPr id="2097152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0699346" y="6457950"/>
            <a:ext cx="1435504" cy="342900"/>
          </a:xfrm>
          <a:prstGeom prst="rect"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Shape 0"/>
          <p:cNvSpPr/>
          <p:nvPr/>
        </p:nvSpPr>
        <p:spPr>
          <a:xfrm>
            <a:off x="0" y="0"/>
            <a:ext cx="12192000" cy="6858000"/>
          </a:xfrm>
          <a:prstGeom prst="rect"/>
          <a:solidFill>
            <a:srgbClr val="0B1012"/>
          </a:solidFill>
        </p:spPr>
      </p:sp>
      <p:sp>
        <p:nvSpPr>
          <p:cNvPr id="1048586" name="Shape 1"/>
          <p:cNvSpPr/>
          <p:nvPr/>
        </p:nvSpPr>
        <p:spPr>
          <a:xfrm>
            <a:off x="0" y="0"/>
            <a:ext cx="12192000" cy="6858000"/>
          </a:xfrm>
          <a:prstGeom prst="rect"/>
          <a:solidFill>
            <a:srgbClr val="1C1D1F"/>
          </a:solidFill>
        </p:spPr>
      </p:sp>
      <p:pic>
        <p:nvPicPr>
          <p:cNvPr id="2097154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0699346" y="6457950"/>
            <a:ext cx="1435504" cy="342900"/>
          </a:xfrm>
          <a:prstGeom prst="rect"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Shape 0"/>
          <p:cNvSpPr/>
          <p:nvPr/>
        </p:nvSpPr>
        <p:spPr>
          <a:xfrm>
            <a:off x="0" y="0"/>
            <a:ext cx="12192000" cy="6858000"/>
          </a:xfrm>
          <a:prstGeom prst="rect"/>
          <a:solidFill>
            <a:srgbClr val="0B1012"/>
          </a:solidFill>
        </p:spPr>
      </p:sp>
      <p:sp>
        <p:nvSpPr>
          <p:cNvPr id="1048598" name="Shape 1"/>
          <p:cNvSpPr/>
          <p:nvPr/>
        </p:nvSpPr>
        <p:spPr>
          <a:xfrm>
            <a:off x="0" y="0"/>
            <a:ext cx="12192000" cy="6858000"/>
          </a:xfrm>
          <a:prstGeom prst="rect"/>
          <a:solidFill>
            <a:srgbClr val="1C1D1F"/>
          </a:solidFill>
        </p:spPr>
      </p:sp>
      <p:pic>
        <p:nvPicPr>
          <p:cNvPr id="2097155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0699346" y="6457950"/>
            <a:ext cx="1435504" cy="342900"/>
          </a:xfrm>
          <a:prstGeom prst="rect"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Shape 0"/>
          <p:cNvSpPr/>
          <p:nvPr/>
        </p:nvSpPr>
        <p:spPr>
          <a:xfrm>
            <a:off x="0" y="0"/>
            <a:ext cx="12192000" cy="6858000"/>
          </a:xfrm>
          <a:prstGeom prst="rect"/>
          <a:solidFill>
            <a:srgbClr val="0B1012"/>
          </a:solidFill>
        </p:spPr>
      </p:sp>
      <p:sp>
        <p:nvSpPr>
          <p:cNvPr id="1048606" name="Shape 1"/>
          <p:cNvSpPr/>
          <p:nvPr/>
        </p:nvSpPr>
        <p:spPr>
          <a:xfrm>
            <a:off x="0" y="0"/>
            <a:ext cx="12192000" cy="6858000"/>
          </a:xfrm>
          <a:prstGeom prst="rect"/>
          <a:solidFill>
            <a:srgbClr val="1C1D1F"/>
          </a:solidFill>
        </p:spPr>
      </p:sp>
      <p:pic>
        <p:nvPicPr>
          <p:cNvPr id="2097157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0699346" y="6457950"/>
            <a:ext cx="1435504" cy="342900"/>
          </a:xfrm>
          <a:prstGeom prst="rect"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Shape 0"/>
          <p:cNvSpPr/>
          <p:nvPr/>
        </p:nvSpPr>
        <p:spPr>
          <a:xfrm>
            <a:off x="0" y="0"/>
            <a:ext cx="12192000" cy="6858000"/>
          </a:xfrm>
          <a:prstGeom prst="rect"/>
          <a:solidFill>
            <a:srgbClr val="0B1012"/>
          </a:solidFill>
        </p:spPr>
      </p:sp>
      <p:sp>
        <p:nvSpPr>
          <p:cNvPr id="1048627" name="Shape 1"/>
          <p:cNvSpPr/>
          <p:nvPr/>
        </p:nvSpPr>
        <p:spPr>
          <a:xfrm>
            <a:off x="0" y="0"/>
            <a:ext cx="12192000" cy="6858000"/>
          </a:xfrm>
          <a:prstGeom prst="rect"/>
          <a:solidFill>
            <a:srgbClr val="1C1D1F"/>
          </a:solidFill>
        </p:spPr>
      </p:sp>
      <p:pic>
        <p:nvPicPr>
          <p:cNvPr id="2097158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0699346" y="6457950"/>
            <a:ext cx="1435504" cy="342900"/>
          </a:xfrm>
          <a:prstGeom prst="rect"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Shape 0"/>
          <p:cNvSpPr/>
          <p:nvPr/>
        </p:nvSpPr>
        <p:spPr>
          <a:xfrm>
            <a:off x="0" y="0"/>
            <a:ext cx="12192000" cy="6858000"/>
          </a:xfrm>
          <a:prstGeom prst="rect"/>
          <a:solidFill>
            <a:srgbClr val="0B1012"/>
          </a:solidFill>
        </p:spPr>
      </p:sp>
      <p:sp>
        <p:nvSpPr>
          <p:cNvPr id="1048641" name="Shape 1"/>
          <p:cNvSpPr/>
          <p:nvPr/>
        </p:nvSpPr>
        <p:spPr>
          <a:xfrm>
            <a:off x="0" y="0"/>
            <a:ext cx="12192000" cy="6858000"/>
          </a:xfrm>
          <a:prstGeom prst="rect"/>
          <a:solidFill>
            <a:srgbClr val="1C1D1F"/>
          </a:solidFill>
        </p:spPr>
      </p:sp>
      <p:pic>
        <p:nvPicPr>
          <p:cNvPr id="2097159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0699346" y="6457950"/>
            <a:ext cx="1435504" cy="342900"/>
          </a:xfrm>
          <a:prstGeom prst="rect"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Shape 0"/>
          <p:cNvSpPr/>
          <p:nvPr/>
        </p:nvSpPr>
        <p:spPr>
          <a:xfrm>
            <a:off x="0" y="0"/>
            <a:ext cx="12192000" cy="6858000"/>
          </a:xfrm>
          <a:prstGeom prst="rect"/>
          <a:solidFill>
            <a:srgbClr val="0B1012"/>
          </a:solidFill>
        </p:spPr>
      </p:sp>
      <p:sp>
        <p:nvSpPr>
          <p:cNvPr id="1048658" name="Shape 1"/>
          <p:cNvSpPr/>
          <p:nvPr/>
        </p:nvSpPr>
        <p:spPr>
          <a:xfrm>
            <a:off x="0" y="0"/>
            <a:ext cx="12192000" cy="6858000"/>
          </a:xfrm>
          <a:prstGeom prst="rect"/>
          <a:solidFill>
            <a:srgbClr val="1C1D1F"/>
          </a:solidFill>
        </p:spPr>
      </p:sp>
      <p:pic>
        <p:nvPicPr>
          <p:cNvPr id="2097160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0699346" y="6457950"/>
            <a:ext cx="1435504" cy="342900"/>
          </a:xfrm>
          <a:prstGeom prst="rect"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Shape 0"/>
          <p:cNvSpPr/>
          <p:nvPr/>
        </p:nvSpPr>
        <p:spPr>
          <a:xfrm>
            <a:off x="0" y="0"/>
            <a:ext cx="12192000" cy="6858000"/>
          </a:xfrm>
          <a:prstGeom prst="rect"/>
          <a:solidFill>
            <a:srgbClr val="0B1012"/>
          </a:solidFill>
        </p:spPr>
      </p:sp>
      <p:sp>
        <p:nvSpPr>
          <p:cNvPr id="1048675" name="Shape 1"/>
          <p:cNvSpPr/>
          <p:nvPr/>
        </p:nvSpPr>
        <p:spPr>
          <a:xfrm>
            <a:off x="0" y="0"/>
            <a:ext cx="12192000" cy="6858000"/>
          </a:xfrm>
          <a:prstGeom prst="rect"/>
          <a:solidFill>
            <a:srgbClr val="1C1D1F"/>
          </a:solidFill>
        </p:spPr>
      </p:sp>
      <p:pic>
        <p:nvPicPr>
          <p:cNvPr id="2097166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0699346" y="6457950"/>
            <a:ext cx="1435504" cy="342900"/>
          </a:xfrm>
          <a:prstGeom prst="rect"/>
        </p:spPr>
      </p:pic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customXml" Target="../ink/ink2.xml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customXml" Target="../ink/ink15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Google Shape;63;p1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4800600" cy="6858000"/>
          </a:xfrm>
          <a:prstGeom prst="rect"/>
          <a:noFill/>
          <a:ln>
            <a:noFill/>
          </a:ln>
        </p:spPr>
      </p:pic>
      <p:sp>
        <p:nvSpPr>
          <p:cNvPr id="1048578" name="Google Shape;64;p1"/>
          <p:cNvSpPr/>
          <p:nvPr/>
        </p:nvSpPr>
        <p:spPr>
          <a:xfrm>
            <a:off x="5233491" y="1709142"/>
            <a:ext cx="6297000" cy="155025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noAutofit/>
          </a:bodyPr>
          <a:p>
            <a:pPr algn="l" indent="0" lvl="0" marL="0" marR="0" rtl="0">
              <a:lnSpc>
                <a:spcPct val="124359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3900"/>
              <a:buFont typeface="Arial"/>
              <a:buNone/>
            </a:pPr>
            <a:r>
              <a:rPr b="1" cap="none" sz="3250" i="0" lang="en-US" strike="noStrike" u="none">
                <a:solidFill>
                  <a:srgbClr val="E1E5CD"/>
                </a:solidFill>
                <a:latin typeface="Arial"/>
                <a:ea typeface="Arial"/>
                <a:cs typeface="Arial"/>
                <a:sym typeface="Arial"/>
              </a:rPr>
              <a:t>Implementación de una Red Escalable y Redundante para Farmacia San Agustín</a:t>
            </a:r>
            <a:endParaRPr b="0" cap="none" sz="3250" i="0" strike="noStrike" u="none"/>
          </a:p>
        </p:txBody>
      </p:sp>
      <p:sp>
        <p:nvSpPr>
          <p:cNvPr id="1048579" name="Google Shape;65;p1"/>
          <p:cNvSpPr/>
          <p:nvPr/>
        </p:nvSpPr>
        <p:spPr>
          <a:xfrm>
            <a:off x="5233491" y="3507382"/>
            <a:ext cx="6297000" cy="2645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noAutofit/>
          </a:bodyPr>
          <a:p>
            <a:pPr algn="l" indent="0" lvl="0" marL="0" marR="0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550"/>
              <a:buFont typeface="Bitter"/>
              <a:buNone/>
            </a:pPr>
            <a:r>
              <a:rPr b="0" cap="none" sz="1291" i="0" lang="en-US" strike="noStrike" u="non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Presentado por:</a:t>
            </a:r>
            <a:endParaRPr b="0" cap="none" sz="1291" i="0" strike="noStrike" u="none"/>
          </a:p>
        </p:txBody>
      </p:sp>
      <p:sp>
        <p:nvSpPr>
          <p:cNvPr id="1048580" name="Google Shape;66;p1"/>
          <p:cNvSpPr/>
          <p:nvPr/>
        </p:nvSpPr>
        <p:spPr>
          <a:xfrm>
            <a:off x="5233491" y="3958034"/>
            <a:ext cx="6297000" cy="2645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noAutofit/>
          </a:bodyPr>
          <a:p>
            <a:pPr algn="l" indent="0" lvl="0" marL="0" marR="0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550"/>
              <a:buFont typeface="Bitter"/>
              <a:buNone/>
            </a:pPr>
            <a:r>
              <a:rPr b="0" cap="none" sz="1291" i="0" lang="en-US" strike="noStrike" u="non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Vivian Fernanda Baldiviezo Sardinas</a:t>
            </a:r>
            <a:endParaRPr b="0" cap="none" sz="1291" i="0" strike="noStrike" u="none"/>
          </a:p>
        </p:txBody>
      </p:sp>
      <p:sp>
        <p:nvSpPr>
          <p:cNvPr id="1048581" name="Google Shape;67;p1"/>
          <p:cNvSpPr/>
          <p:nvPr/>
        </p:nvSpPr>
        <p:spPr>
          <a:xfrm>
            <a:off x="5233500" y="4626567"/>
            <a:ext cx="6297000" cy="693624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noAutofit/>
          </a:bodyPr>
          <a:p>
            <a:pPr algn="l" indent="0" lvl="0" marL="0" marR="0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550"/>
              <a:buFont typeface="Bitter"/>
              <a:buNone/>
            </a:pPr>
            <a:r>
              <a:rPr b="0" cap="none" sz="1291" i="0" lang="en-US" strike="noStrike" u="non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Carlos Daniel Orias Arancibia</a:t>
            </a:r>
            <a:endParaRPr b="0" cap="none" sz="1291" i="0" strike="noStrike" u="none"/>
          </a:p>
          <a:p>
            <a:pPr algn="l" indent="0" lvl="0" marL="0" marR="0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550"/>
              <a:buFont typeface="Bitter"/>
              <a:buNone/>
            </a:pPr>
            <a:endParaRPr b="0" cap="none" sz="1291" i="0" strike="noStrike" u="none"/>
          </a:p>
          <a:p>
            <a:pPr algn="l" indent="0" lvl="0" marL="0" marR="0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550"/>
              <a:buFont typeface="Bitter"/>
              <a:buNone/>
            </a:pPr>
            <a:r>
              <a:rPr altLang="es-US" b="0" cap="none" sz="1291" i="0" lang="en-US" strike="noStrike" u="non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Y</a:t>
            </a:r>
            <a:r>
              <a:rPr altLang="es-US" b="0" cap="none" sz="1291" i="0" lang="en-US" strike="noStrike" u="non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u</a:t>
            </a:r>
            <a:r>
              <a:rPr altLang="es-US" b="0" cap="none" sz="1291" i="0" lang="en-US" strike="noStrike" u="non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</a:t>
            </a:r>
            <a:r>
              <a:rPr altLang="es-US" b="0" cap="none" sz="1291" i="0" lang="en-US" strike="noStrike" u="non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</a:t>
            </a:r>
            <a:r>
              <a:rPr altLang="es-US" b="0" cap="none" sz="1291" i="0" lang="en-US" strike="noStrike" u="non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</a:t>
            </a:r>
            <a:r>
              <a:rPr altLang="es-US" b="0" cap="none" sz="1291" i="0" lang="en-US" strike="noStrike" u="non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altLang="es-US" b="0" cap="none" sz="1291" i="0" lang="en-US" strike="noStrike" u="non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</a:t>
            </a:r>
            <a:r>
              <a:rPr altLang="es-US" b="0" cap="none" sz="1291" i="0" lang="en-US" strike="noStrike" u="non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o</a:t>
            </a:r>
            <a:r>
              <a:rPr altLang="es-US" b="0" cap="none" sz="1291" i="0" lang="en-US" strike="noStrike" u="non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</a:t>
            </a:r>
            <a:r>
              <a:rPr altLang="es-US" b="0" cap="none" sz="1291" i="0" lang="en-US" strike="noStrike" u="non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altLang="es-US" b="0" cap="none" sz="1291" i="0" lang="en-US" strike="noStrike" u="non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</a:t>
            </a:r>
            <a:r>
              <a:rPr altLang="es-US" b="0" cap="none" sz="1291" i="0" lang="en-US" strike="noStrike" u="non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altLang="es-US" b="0" cap="none" sz="1291" i="0" lang="en-US" strike="noStrike" u="non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L</a:t>
            </a:r>
            <a:r>
              <a:rPr altLang="es-US" b="0" cap="none" sz="1291" i="0" lang="en-US" strike="noStrike" u="non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u</a:t>
            </a:r>
            <a:r>
              <a:rPr altLang="es-US" b="0" cap="none" sz="1291" i="0" lang="en-US" strike="noStrike" u="non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altLang="es-US" b="0" cap="none" sz="1291" i="0" lang="en-US" strike="noStrike" u="non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</a:t>
            </a:r>
            <a:r>
              <a:rPr altLang="es-US" b="0" cap="none" sz="1291" i="0" lang="en-US" strike="noStrike" u="non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altLang="es-US" b="0" cap="none" sz="1291" i="0" lang="en-US" strike="noStrike" u="non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</a:t>
            </a:r>
            <a:r>
              <a:rPr altLang="es-US" b="0" cap="none" sz="1291" i="0" lang="en-US" strike="noStrike" u="non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l</a:t>
            </a:r>
            <a:r>
              <a:rPr altLang="es-US" b="0" cap="none" sz="1291" i="0" lang="en-US" strike="noStrike" u="non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f</a:t>
            </a:r>
            <a:r>
              <a:rPr altLang="es-US" b="0" cap="none" sz="1291" i="0" lang="en-US" strike="noStrike" u="non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</a:t>
            </a:r>
            <a:r>
              <a:rPr altLang="es-US" b="0" cap="none" sz="1291" i="0" lang="en-US" strike="noStrike" u="non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</a:t>
            </a:r>
            <a:r>
              <a:rPr altLang="es-US" b="0" cap="none" sz="1291" i="0" lang="en-US" strike="noStrike" u="non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</a:t>
            </a:r>
            <a:r>
              <a:rPr altLang="es-US" b="0" cap="none" sz="1291" i="0" lang="en-US" strike="noStrike" u="non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o</a:t>
            </a:r>
            <a:endParaRPr b="0" cap="none" sz="1291" i="0" strike="noStrike" u="none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48773" name="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sp>
            <p:nvSpPr>
              <p:cNvPr id="1048773" name=""/>
              <p:cNvSpPr/>
              <p:nvPr/>
            </p:nvSpPr>
            <p:spPr>
              <a:xfrm>
                <a:off x="0" y="0"/>
                <a:ext cx="0" cy="0"/>
              </a:xfrm>
            </p:spPr>
          </p:sp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4800600" cy="6858000"/>
          </a:xfrm>
          <a:prstGeom prst="rect"/>
        </p:spPr>
      </p:pic>
      <p:sp>
        <p:nvSpPr>
          <p:cNvPr id="1048760" name="Text 0"/>
          <p:cNvSpPr/>
          <p:nvPr/>
        </p:nvSpPr>
        <p:spPr>
          <a:xfrm>
            <a:off x="5233491" y="1645046"/>
            <a:ext cx="4134842" cy="516731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4850"/>
              </a:lnSpc>
              <a:buNone/>
            </a:pPr>
            <a:r>
              <a:rPr b="1" dirty="0" sz="3250" lang="en-US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Conclusión</a:t>
            </a:r>
            <a:endParaRPr dirty="0" sz="3250" lang="en-US"/>
          </a:p>
        </p:txBody>
      </p:sp>
      <p:sp>
        <p:nvSpPr>
          <p:cNvPr id="1048761" name="Text 1"/>
          <p:cNvSpPr/>
          <p:nvPr/>
        </p:nvSpPr>
        <p:spPr>
          <a:xfrm>
            <a:off x="5233491" y="2409825"/>
            <a:ext cx="6297017" cy="793849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Durante el diseño de la red, se identificaron limitaciones como el uso de Fast Ethernet, que podría afectar el rendimiento en alta demanda, y la dependencia del servidor DHCP, que pone en riesgo la conectividad ante fallas.</a:t>
            </a:r>
            <a:endParaRPr dirty="0" sz="1291" lang="en-US"/>
          </a:p>
        </p:txBody>
      </p:sp>
      <p:sp>
        <p:nvSpPr>
          <p:cNvPr id="1048762" name="Text 2"/>
          <p:cNvSpPr/>
          <p:nvPr/>
        </p:nvSpPr>
        <p:spPr>
          <a:xfrm>
            <a:off x="5233491" y="3389709"/>
            <a:ext cx="6297017" cy="1058465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 segmentación con VLANs mejoró la organización y seguridad del tráfico. Aunque hay limitaciones, la red ofrece una base sólida para expandirse con ajustes mínimos, logrando un buen equilibrio entre costos y funcionalidad para las necesidades actuales de la Farmacia San Agustín.</a:t>
            </a:r>
            <a:endParaRPr dirty="0" sz="1291" lang="en-US"/>
          </a:p>
        </p:txBody>
      </p:sp>
      <p:sp>
        <p:nvSpPr>
          <p:cNvPr id="1048763" name="Text 3"/>
          <p:cNvSpPr/>
          <p:nvPr/>
        </p:nvSpPr>
        <p:spPr>
          <a:xfrm>
            <a:off x="5233491" y="4696221"/>
            <a:ext cx="4134842" cy="516731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4850"/>
              </a:lnSpc>
              <a:buNone/>
            </a:pPr>
            <a:r>
              <a:rPr b="1" dirty="0" sz="3250" lang="en-US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¡Gracias!</a:t>
            </a:r>
            <a:endParaRPr dirty="0" sz="3250"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Text 0"/>
          <p:cNvSpPr/>
          <p:nvPr/>
        </p:nvSpPr>
        <p:spPr>
          <a:xfrm>
            <a:off x="661491" y="1721544"/>
            <a:ext cx="4202707" cy="516731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4850"/>
              </a:lnSpc>
              <a:buNone/>
            </a:pPr>
            <a:r>
              <a:rPr b="1" dirty="0" sz="3250" lang="en-US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Contexto y Relevancia</a:t>
            </a:r>
            <a:endParaRPr dirty="0" sz="3250" lang="en-US"/>
          </a:p>
        </p:txBody>
      </p:sp>
      <p:sp>
        <p:nvSpPr>
          <p:cNvPr id="1048588" name="Text 1"/>
          <p:cNvSpPr/>
          <p:nvPr/>
        </p:nvSpPr>
        <p:spPr>
          <a:xfrm>
            <a:off x="661491" y="2651620"/>
            <a:ext cx="2072779" cy="25846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b="1" dirty="0" sz="1625" lang="en-US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Farmacia San Agustín</a:t>
            </a:r>
            <a:endParaRPr dirty="0" sz="1625" lang="en-US"/>
          </a:p>
        </p:txBody>
      </p:sp>
      <p:sp>
        <p:nvSpPr>
          <p:cNvPr id="1048589" name="Text 2"/>
          <p:cNvSpPr/>
          <p:nvPr/>
        </p:nvSpPr>
        <p:spPr>
          <a:xfrm>
            <a:off x="661491" y="3075384"/>
            <a:ext cx="5232796" cy="529232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Empresa chuquisaqueña fundada en 1989, con 14 sucursales en Sucre y más de 150 colaboradores.</a:t>
            </a:r>
            <a:endParaRPr dirty="0" sz="1291" lang="en-US"/>
          </a:p>
        </p:txBody>
      </p:sp>
      <p:sp>
        <p:nvSpPr>
          <p:cNvPr id="1048590" name="Text 3"/>
          <p:cNvSpPr/>
          <p:nvPr/>
        </p:nvSpPr>
        <p:spPr>
          <a:xfrm>
            <a:off x="661491" y="3769915"/>
            <a:ext cx="2067420" cy="25846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b="1" dirty="0" sz="1625" lang="en-US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Contexto Actual</a:t>
            </a:r>
            <a:endParaRPr dirty="0" sz="1625" lang="en-US"/>
          </a:p>
        </p:txBody>
      </p:sp>
      <p:sp>
        <p:nvSpPr>
          <p:cNvPr id="1048591" name="Text 4"/>
          <p:cNvSpPr/>
          <p:nvPr/>
        </p:nvSpPr>
        <p:spPr>
          <a:xfrm>
            <a:off x="661491" y="4193679"/>
            <a:ext cx="5232796" cy="793849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El crecimiento empresarial exige redes modernas y eficientes. La red actual es básica e insuficiente para el volumen de datos y nuevas tecnologías.</a:t>
            </a:r>
            <a:endParaRPr dirty="0" sz="1291" lang="en-US"/>
          </a:p>
        </p:txBody>
      </p:sp>
      <p:sp>
        <p:nvSpPr>
          <p:cNvPr id="1048592" name="Text 5"/>
          <p:cNvSpPr/>
          <p:nvPr/>
        </p:nvSpPr>
        <p:spPr>
          <a:xfrm>
            <a:off x="6304061" y="2651620"/>
            <a:ext cx="2372419" cy="25846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b="1" dirty="0" sz="1625" lang="en-US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Importancia de las Redes</a:t>
            </a:r>
            <a:endParaRPr dirty="0" sz="1625" lang="en-US"/>
          </a:p>
        </p:txBody>
      </p:sp>
      <p:sp>
        <p:nvSpPr>
          <p:cNvPr id="1048593" name="Text 6"/>
          <p:cNvSpPr/>
          <p:nvPr/>
        </p:nvSpPr>
        <p:spPr>
          <a:xfrm>
            <a:off x="6304061" y="3075384"/>
            <a:ext cx="5232796" cy="793849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Garantizan comunicación rápida y segura entre oficinas y sucursales, siendo un soporte esencial para operaciones diarias y servicios digitales.</a:t>
            </a:r>
            <a:endParaRPr dirty="0" sz="1291"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">
            <p14:nvContentPartPr>
              <p14:cNvPr id="1048786" name=""/>
              <p14:cNvContentPartPr/>
              <p14:nvPr/>
            </p14:nvContentPartPr>
            <p14:xfrm>
              <a:off x="8622056" y="7227814"/>
              <a:ext cx="495278" cy="158656"/>
            </p14:xfrm>
          </p:contentPart>
        </mc:Choice>
        <mc:Fallback>
          <p:sp>
            <p:nvSpPr>
              <p:cNvPr id="1048786" name=""/>
              <p:cNvSpPr/>
              <p:nvPr/>
            </p:nvSpPr>
            <p:spPr>
              <a:xfrm>
                <a:off x="8622056" y="7227814"/>
                <a:ext cx="495278" cy="158656"/>
              </a:xfrm>
            </p:spPr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391400" y="0"/>
            <a:ext cx="4800600" cy="6858000"/>
          </a:xfrm>
          <a:prstGeom prst="rect"/>
        </p:spPr>
      </p:pic>
      <p:sp>
        <p:nvSpPr>
          <p:cNvPr id="1048599" name="Text 0"/>
          <p:cNvSpPr/>
          <p:nvPr/>
        </p:nvSpPr>
        <p:spPr>
          <a:xfrm>
            <a:off x="661491" y="2292052"/>
            <a:ext cx="4423866" cy="516731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4850"/>
              </a:lnSpc>
              <a:buNone/>
            </a:pPr>
            <a:r>
              <a:rPr b="1" dirty="0" sz="3250" lang="en-US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Situación Problemática</a:t>
            </a:r>
            <a:endParaRPr dirty="0" sz="3250" lang="en-US"/>
          </a:p>
        </p:txBody>
      </p:sp>
      <p:sp>
        <p:nvSpPr>
          <p:cNvPr id="1048600" name="Text 1"/>
          <p:cNvSpPr/>
          <p:nvPr/>
        </p:nvSpPr>
        <p:spPr>
          <a:xfrm>
            <a:off x="661491" y="3056830"/>
            <a:ext cx="6297017" cy="793849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 red e infraestructura actuales están obsoletas, limitando la productividad y eficiencia. No hay soporte para comunicación en tiempo real (VoIP) y existen vulnerabilidades en seguridad y confiabilidad de datos.</a:t>
            </a:r>
            <a:endParaRPr dirty="0" sz="1291" lang="en-US"/>
          </a:p>
        </p:txBody>
      </p:sp>
      <p:sp>
        <p:nvSpPr>
          <p:cNvPr id="1048601" name="Text 2"/>
          <p:cNvSpPr/>
          <p:nvPr/>
        </p:nvSpPr>
        <p:spPr>
          <a:xfrm>
            <a:off x="661491" y="4036715"/>
            <a:ext cx="6297017" cy="529232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Esto impacta en la ineficiencia de la gestión de inventarios y problemas en la atención al cliente y coordinación logística.</a:t>
            </a:r>
            <a:endParaRPr dirty="0" sz="1291"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ext 0"/>
          <p:cNvSpPr/>
          <p:nvPr/>
        </p:nvSpPr>
        <p:spPr>
          <a:xfrm>
            <a:off x="661491" y="646013"/>
            <a:ext cx="5004395" cy="516731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4850"/>
              </a:lnSpc>
              <a:buNone/>
            </a:pPr>
            <a:r>
              <a:rPr b="1" dirty="0" sz="3250" lang="en-US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Necesidades Identificadas</a:t>
            </a:r>
            <a:endParaRPr dirty="0" sz="3250" lang="en-US"/>
          </a:p>
        </p:txBody>
      </p:sp>
      <p:sp>
        <p:nvSpPr>
          <p:cNvPr id="1048608" name="Shape 1"/>
          <p:cNvSpPr/>
          <p:nvPr/>
        </p:nvSpPr>
        <p:spPr>
          <a:xfrm>
            <a:off x="661491" y="1493440"/>
            <a:ext cx="372070" cy="372070"/>
          </a:xfrm>
          <a:prstGeom prst="roundRect">
            <a:avLst>
              <a:gd name="adj" fmla="val 6668"/>
            </a:avLst>
          </a:prstGeom>
          <a:solidFill>
            <a:srgbClr val="3B3C3E"/>
          </a:solidFill>
        </p:spPr>
      </p:sp>
      <p:sp>
        <p:nvSpPr>
          <p:cNvPr id="1048609" name="Text 2"/>
          <p:cNvSpPr/>
          <p:nvPr/>
        </p:nvSpPr>
        <p:spPr>
          <a:xfrm>
            <a:off x="1198860" y="1550293"/>
            <a:ext cx="3098105" cy="25846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b="1" dirty="0" sz="1625" lang="en-US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Crecimiento del Tráfico de Datos</a:t>
            </a:r>
            <a:endParaRPr dirty="0" sz="1625" lang="en-US"/>
          </a:p>
        </p:txBody>
      </p:sp>
      <p:sp>
        <p:nvSpPr>
          <p:cNvPr id="1048610" name="Text 3"/>
          <p:cNvSpPr/>
          <p:nvPr/>
        </p:nvSpPr>
        <p:spPr>
          <a:xfrm>
            <a:off x="1198860" y="1907976"/>
            <a:ext cx="1033164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 red actual no soporta el aumento de datos entre la Oficina Central y sucursales.</a:t>
            </a:r>
            <a:endParaRPr dirty="0" sz="1291" lang="en-US"/>
          </a:p>
        </p:txBody>
      </p:sp>
      <p:sp>
        <p:nvSpPr>
          <p:cNvPr id="1048611" name="Shape 4"/>
          <p:cNvSpPr/>
          <p:nvPr/>
        </p:nvSpPr>
        <p:spPr>
          <a:xfrm>
            <a:off x="661491" y="2503289"/>
            <a:ext cx="372070" cy="372070"/>
          </a:xfrm>
          <a:prstGeom prst="roundRect">
            <a:avLst>
              <a:gd name="adj" fmla="val 6668"/>
            </a:avLst>
          </a:prstGeom>
          <a:solidFill>
            <a:srgbClr val="3B3C3E"/>
          </a:solidFill>
        </p:spPr>
      </p:sp>
      <p:sp>
        <p:nvSpPr>
          <p:cNvPr id="1048612" name="Text 5"/>
          <p:cNvSpPr/>
          <p:nvPr/>
        </p:nvSpPr>
        <p:spPr>
          <a:xfrm>
            <a:off x="1198860" y="2560141"/>
            <a:ext cx="2067420" cy="25846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b="1" dirty="0" sz="1625" lang="en-US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Falta de Redundancia</a:t>
            </a:r>
            <a:endParaRPr dirty="0" sz="1625" lang="en-US"/>
          </a:p>
        </p:txBody>
      </p:sp>
      <p:sp>
        <p:nvSpPr>
          <p:cNvPr id="1048613" name="Text 6"/>
          <p:cNvSpPr/>
          <p:nvPr/>
        </p:nvSpPr>
        <p:spPr>
          <a:xfrm>
            <a:off x="1198860" y="2917825"/>
            <a:ext cx="1033164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 hay enlaces redundantes, lo que genera interrupciones por fallas en la red.</a:t>
            </a:r>
            <a:endParaRPr dirty="0" sz="1291" lang="en-US"/>
          </a:p>
        </p:txBody>
      </p:sp>
      <p:sp>
        <p:nvSpPr>
          <p:cNvPr id="1048614" name="Shape 7"/>
          <p:cNvSpPr/>
          <p:nvPr/>
        </p:nvSpPr>
        <p:spPr>
          <a:xfrm>
            <a:off x="661491" y="3513137"/>
            <a:ext cx="372070" cy="372070"/>
          </a:xfrm>
          <a:prstGeom prst="roundRect">
            <a:avLst>
              <a:gd name="adj" fmla="val 6668"/>
            </a:avLst>
          </a:prstGeom>
          <a:solidFill>
            <a:srgbClr val="3B3C3E"/>
          </a:solidFill>
        </p:spPr>
      </p:sp>
      <p:sp>
        <p:nvSpPr>
          <p:cNvPr id="1048615" name="Text 8"/>
          <p:cNvSpPr/>
          <p:nvPr/>
        </p:nvSpPr>
        <p:spPr>
          <a:xfrm>
            <a:off x="1198860" y="3569990"/>
            <a:ext cx="2067420" cy="25846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b="1" dirty="0" sz="1625" lang="en-US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Equipos Obsoletos</a:t>
            </a:r>
            <a:endParaRPr dirty="0" sz="1625" lang="en-US"/>
          </a:p>
        </p:txBody>
      </p:sp>
      <p:sp>
        <p:nvSpPr>
          <p:cNvPr id="1048616" name="Text 9"/>
          <p:cNvSpPr/>
          <p:nvPr/>
        </p:nvSpPr>
        <p:spPr>
          <a:xfrm>
            <a:off x="1198860" y="3927673"/>
            <a:ext cx="1033164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Los dispositivos actuales no son adecuados para el crecimiento de la farmacia.</a:t>
            </a:r>
            <a:endParaRPr dirty="0" sz="1291" lang="en-US"/>
          </a:p>
        </p:txBody>
      </p:sp>
      <p:sp>
        <p:nvSpPr>
          <p:cNvPr id="1048617" name="Shape 10"/>
          <p:cNvSpPr/>
          <p:nvPr/>
        </p:nvSpPr>
        <p:spPr>
          <a:xfrm>
            <a:off x="661491" y="4522985"/>
            <a:ext cx="372070" cy="372070"/>
          </a:xfrm>
          <a:prstGeom prst="roundRect">
            <a:avLst>
              <a:gd name="adj" fmla="val 6668"/>
            </a:avLst>
          </a:prstGeom>
          <a:solidFill>
            <a:srgbClr val="3B3C3E"/>
          </a:solidFill>
        </p:spPr>
      </p:sp>
      <p:sp>
        <p:nvSpPr>
          <p:cNvPr id="1048618" name="Text 11"/>
          <p:cNvSpPr/>
          <p:nvPr/>
        </p:nvSpPr>
        <p:spPr>
          <a:xfrm>
            <a:off x="1198860" y="4579838"/>
            <a:ext cx="2168227" cy="25846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b="1" dirty="0" sz="1625" lang="en-US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Escalabilidad Limitada</a:t>
            </a:r>
            <a:endParaRPr dirty="0" sz="1625" lang="en-US"/>
          </a:p>
        </p:txBody>
      </p:sp>
      <p:sp>
        <p:nvSpPr>
          <p:cNvPr id="1048619" name="Text 12"/>
          <p:cNvSpPr/>
          <p:nvPr/>
        </p:nvSpPr>
        <p:spPr>
          <a:xfrm>
            <a:off x="1198860" y="4937521"/>
            <a:ext cx="1033164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 infraestructura actual no permite una expansión fácil ni nuevas tecnologías.</a:t>
            </a:r>
            <a:endParaRPr dirty="0" sz="1291" lang="en-US"/>
          </a:p>
        </p:txBody>
      </p:sp>
      <p:sp>
        <p:nvSpPr>
          <p:cNvPr id="1048620" name="Shape 13"/>
          <p:cNvSpPr/>
          <p:nvPr/>
        </p:nvSpPr>
        <p:spPr>
          <a:xfrm>
            <a:off x="661491" y="5532834"/>
            <a:ext cx="372070" cy="372070"/>
          </a:xfrm>
          <a:prstGeom prst="roundRect">
            <a:avLst>
              <a:gd name="adj" fmla="val 6668"/>
            </a:avLst>
          </a:prstGeom>
          <a:solidFill>
            <a:srgbClr val="3B3C3E"/>
          </a:solidFill>
        </p:spPr>
      </p:sp>
      <p:sp>
        <p:nvSpPr>
          <p:cNvPr id="1048621" name="Text 14"/>
          <p:cNvSpPr/>
          <p:nvPr/>
        </p:nvSpPr>
        <p:spPr>
          <a:xfrm>
            <a:off x="1198860" y="5589686"/>
            <a:ext cx="2124670" cy="25846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b="1" dirty="0" sz="1625" lang="en-US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Seguridad Insuficiente</a:t>
            </a:r>
            <a:endParaRPr dirty="0" sz="1625" lang="en-US"/>
          </a:p>
        </p:txBody>
      </p:sp>
      <p:sp>
        <p:nvSpPr>
          <p:cNvPr id="1048622" name="Text 15"/>
          <p:cNvSpPr/>
          <p:nvPr/>
        </p:nvSpPr>
        <p:spPr>
          <a:xfrm>
            <a:off x="1198860" y="5947370"/>
            <a:ext cx="1033164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 red carece de medidas de seguridad avanzadas para proteger datos sensibles.</a:t>
            </a:r>
            <a:endParaRPr dirty="0" sz="1291"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ext 0"/>
          <p:cNvSpPr/>
          <p:nvPr/>
        </p:nvSpPr>
        <p:spPr>
          <a:xfrm>
            <a:off x="661491" y="1681261"/>
            <a:ext cx="4273054" cy="516731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4850"/>
              </a:lnSpc>
              <a:buNone/>
            </a:pPr>
            <a:r>
              <a:rPr b="1" dirty="0" sz="3250" lang="en-US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Objetivos del Proyecto</a:t>
            </a:r>
            <a:endParaRPr dirty="0" sz="3250" lang="en-US"/>
          </a:p>
        </p:txBody>
      </p:sp>
      <p:sp>
        <p:nvSpPr>
          <p:cNvPr id="1048629" name="Text 1"/>
          <p:cNvSpPr/>
          <p:nvPr/>
        </p:nvSpPr>
        <p:spPr>
          <a:xfrm>
            <a:off x="661491" y="2611338"/>
            <a:ext cx="2067420" cy="25846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b="1" dirty="0" sz="1625" lang="en-US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Objetivo General</a:t>
            </a:r>
            <a:endParaRPr dirty="0" sz="1625" lang="en-US"/>
          </a:p>
        </p:txBody>
      </p:sp>
      <p:sp>
        <p:nvSpPr>
          <p:cNvPr id="1048630" name="Text 2"/>
          <p:cNvSpPr/>
          <p:nvPr/>
        </p:nvSpPr>
        <p:spPr>
          <a:xfrm>
            <a:off x="661491" y="3035101"/>
            <a:ext cx="5232796" cy="793849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Diseñar una red escalable, rápida y segura para la Farmacia San Agustín en Sucre, optimizando las comunicaciones internas y entre sucursales.</a:t>
            </a:r>
            <a:endParaRPr dirty="0" sz="1291" lang="en-US"/>
          </a:p>
        </p:txBody>
      </p:sp>
      <p:sp>
        <p:nvSpPr>
          <p:cNvPr id="1048631" name="Text 3"/>
          <p:cNvSpPr/>
          <p:nvPr/>
        </p:nvSpPr>
        <p:spPr>
          <a:xfrm>
            <a:off x="6304061" y="2611338"/>
            <a:ext cx="2067420" cy="25846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b="1" dirty="0" sz="1625" lang="en-US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Objetivos Específicos</a:t>
            </a:r>
            <a:endParaRPr dirty="0" sz="1625" lang="en-US"/>
          </a:p>
        </p:txBody>
      </p:sp>
      <p:sp>
        <p:nvSpPr>
          <p:cNvPr id="1048632" name="Text 4"/>
          <p:cNvSpPr/>
          <p:nvPr/>
        </p:nvSpPr>
        <p:spPr>
          <a:xfrm>
            <a:off x="6304061" y="3035101"/>
            <a:ext cx="5232796" cy="264616"/>
          </a:xfrm>
          <a:prstGeom prst="rect"/>
          <a:noFill/>
        </p:spPr>
        <p:txBody>
          <a:bodyPr anchor="t" bIns="0" lIns="0" rIns="0" rtlCol="0" tIns="0" wrap="none"/>
          <a:p>
            <a:pPr algn="l" indent="-342900" marL="342900">
              <a:lnSpc>
                <a:spcPts val="2500"/>
              </a:lnSpc>
              <a:buSzPct val="100000"/>
              <a:buChar char="•"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Direccionamiento IP eficiente utilizando VLSM.</a:t>
            </a:r>
            <a:endParaRPr dirty="0" sz="1291" lang="en-US"/>
          </a:p>
        </p:txBody>
      </p:sp>
      <p:sp>
        <p:nvSpPr>
          <p:cNvPr id="1048633" name="Text 5"/>
          <p:cNvSpPr/>
          <p:nvPr/>
        </p:nvSpPr>
        <p:spPr>
          <a:xfrm>
            <a:off x="6304061" y="3357562"/>
            <a:ext cx="5232796" cy="264616"/>
          </a:xfrm>
          <a:prstGeom prst="rect"/>
          <a:noFill/>
        </p:spPr>
        <p:txBody>
          <a:bodyPr anchor="t" bIns="0" lIns="0" rIns="0" rtlCol="0" tIns="0" wrap="none"/>
          <a:p>
            <a:pPr algn="l" indent="-342900" marL="342900">
              <a:lnSpc>
                <a:spcPts val="2500"/>
              </a:lnSpc>
              <a:buSzPct val="100000"/>
              <a:buChar char="•"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Selección de equipos adecuados para cada nivel de la red.</a:t>
            </a:r>
            <a:endParaRPr dirty="0" sz="1291" lang="en-US"/>
          </a:p>
        </p:txBody>
      </p:sp>
      <p:sp>
        <p:nvSpPr>
          <p:cNvPr id="1048634" name="Text 6"/>
          <p:cNvSpPr/>
          <p:nvPr/>
        </p:nvSpPr>
        <p:spPr>
          <a:xfrm>
            <a:off x="6304061" y="3680023"/>
            <a:ext cx="5232796" cy="529232"/>
          </a:xfrm>
          <a:prstGeom prst="rect"/>
          <a:noFill/>
        </p:spPr>
        <p:txBody>
          <a:bodyPr anchor="t" bIns="0" lIns="0" rIns="0" rtlCol="0" tIns="0" wrap="square"/>
          <a:p>
            <a:pPr algn="l" indent="-342900" marL="342900">
              <a:lnSpc>
                <a:spcPts val="2500"/>
              </a:lnSpc>
              <a:buSzPct val="100000"/>
              <a:buChar char="•"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Diseño de la red en Packet Tracer con tecnologías como VLAN, VTP, RSTP, DHCP, EtherChannel y HSRP.</a:t>
            </a:r>
            <a:endParaRPr dirty="0" sz="1291" lang="en-US"/>
          </a:p>
        </p:txBody>
      </p:sp>
      <p:sp>
        <p:nvSpPr>
          <p:cNvPr id="1048635" name="Text 7"/>
          <p:cNvSpPr/>
          <p:nvPr/>
        </p:nvSpPr>
        <p:spPr>
          <a:xfrm>
            <a:off x="6304061" y="4267100"/>
            <a:ext cx="5232796" cy="529232"/>
          </a:xfrm>
          <a:prstGeom prst="rect"/>
          <a:noFill/>
        </p:spPr>
        <p:txBody>
          <a:bodyPr anchor="t" bIns="0" lIns="0" rIns="0" rtlCol="0" tIns="0" wrap="square"/>
          <a:p>
            <a:pPr algn="l" indent="-342900" marL="342900">
              <a:lnSpc>
                <a:spcPts val="2500"/>
              </a:lnSpc>
              <a:buSzPct val="100000"/>
              <a:buChar char="•"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Investigación de dispositivos recomendados por fabricantes internacionales.</a:t>
            </a:r>
            <a:endParaRPr dirty="0" sz="1291" lang="en-US"/>
          </a:p>
        </p:txBody>
      </p:sp>
      <p:sp>
        <p:nvSpPr>
          <p:cNvPr id="1048636" name="Text 8"/>
          <p:cNvSpPr/>
          <p:nvPr/>
        </p:nvSpPr>
        <p:spPr>
          <a:xfrm>
            <a:off x="6304061" y="4854178"/>
            <a:ext cx="5232796" cy="264616"/>
          </a:xfrm>
          <a:prstGeom prst="rect"/>
          <a:noFill/>
        </p:spPr>
        <p:txBody>
          <a:bodyPr anchor="t" bIns="0" lIns="0" rIns="0" rtlCol="0" tIns="0" wrap="none"/>
          <a:p>
            <a:pPr algn="l" indent="-342900" marL="342900">
              <a:lnSpc>
                <a:spcPts val="2500"/>
              </a:lnSpc>
              <a:buSzPct val="100000"/>
              <a:buChar char="•"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Estimación de costos para la implementación de la red.</a:t>
            </a:r>
            <a:endParaRPr dirty="0" sz="1291"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Text 0"/>
          <p:cNvSpPr/>
          <p:nvPr/>
        </p:nvSpPr>
        <p:spPr>
          <a:xfrm>
            <a:off x="661491" y="1945878"/>
            <a:ext cx="4134842" cy="516731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4850"/>
              </a:lnSpc>
              <a:buNone/>
            </a:pPr>
            <a:r>
              <a:rPr b="1" dirty="0" sz="3250" lang="en-US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Alcance del Proyecto</a:t>
            </a:r>
            <a:endParaRPr dirty="0" sz="3250" lang="en-US"/>
          </a:p>
        </p:txBody>
      </p:sp>
      <p:sp>
        <p:nvSpPr>
          <p:cNvPr id="1048643" name="Text 1"/>
          <p:cNvSpPr/>
          <p:nvPr/>
        </p:nvSpPr>
        <p:spPr>
          <a:xfrm>
            <a:off x="661491" y="2875955"/>
            <a:ext cx="2174478" cy="25846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b="1" dirty="0" sz="1625" lang="en-US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El proyecto contempla:</a:t>
            </a:r>
            <a:endParaRPr dirty="0" sz="1625" lang="en-US"/>
          </a:p>
        </p:txBody>
      </p:sp>
      <p:sp>
        <p:nvSpPr>
          <p:cNvPr id="1048644" name="Text 2"/>
          <p:cNvSpPr/>
          <p:nvPr/>
        </p:nvSpPr>
        <p:spPr>
          <a:xfrm>
            <a:off x="661491" y="3299718"/>
            <a:ext cx="5232796" cy="529232"/>
          </a:xfrm>
          <a:prstGeom prst="rect"/>
          <a:noFill/>
        </p:spPr>
        <p:txBody>
          <a:bodyPr anchor="t" bIns="0" lIns="0" rIns="0" rtlCol="0" tIns="0" wrap="square"/>
          <a:p>
            <a:pPr algn="l" indent="-342900" marL="342900">
              <a:lnSpc>
                <a:spcPts val="2500"/>
              </a:lnSpc>
              <a:buSzPct val="100000"/>
              <a:buChar char="•"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Diseño jerárquico de la red (router central, switches capa 3 y acceso).</a:t>
            </a:r>
            <a:endParaRPr dirty="0" sz="1291" lang="en-US"/>
          </a:p>
        </p:txBody>
      </p:sp>
      <p:sp>
        <p:nvSpPr>
          <p:cNvPr id="1048645" name="Text 3"/>
          <p:cNvSpPr/>
          <p:nvPr/>
        </p:nvSpPr>
        <p:spPr>
          <a:xfrm>
            <a:off x="661491" y="3886795"/>
            <a:ext cx="5232796" cy="264616"/>
          </a:xfrm>
          <a:prstGeom prst="rect"/>
          <a:noFill/>
        </p:spPr>
        <p:txBody>
          <a:bodyPr anchor="t" bIns="0" lIns="0" rIns="0" rtlCol="0" tIns="0" wrap="none"/>
          <a:p>
            <a:pPr algn="l" indent="-342900" marL="342900">
              <a:lnSpc>
                <a:spcPts val="2500"/>
              </a:lnSpc>
              <a:buSzPct val="100000"/>
              <a:buChar char="•"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Direccionamiento IP con VLSM y configuración de VLANs.</a:t>
            </a:r>
            <a:endParaRPr dirty="0" sz="1291" lang="en-US"/>
          </a:p>
        </p:txBody>
      </p:sp>
      <p:sp>
        <p:nvSpPr>
          <p:cNvPr id="1048646" name="Text 4"/>
          <p:cNvSpPr/>
          <p:nvPr/>
        </p:nvSpPr>
        <p:spPr>
          <a:xfrm>
            <a:off x="661491" y="4209256"/>
            <a:ext cx="5232796" cy="264616"/>
          </a:xfrm>
          <a:prstGeom prst="rect"/>
          <a:noFill/>
        </p:spPr>
        <p:txBody>
          <a:bodyPr anchor="t" bIns="0" lIns="0" rIns="0" rtlCol="0" tIns="0" wrap="none"/>
          <a:p>
            <a:pPr algn="l" indent="-342900" marL="342900">
              <a:lnSpc>
                <a:spcPts val="2500"/>
              </a:lnSpc>
              <a:buSzPct val="100000"/>
              <a:buChar char="•"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Selección de equipos y simulación en Packet Tracer.</a:t>
            </a:r>
            <a:endParaRPr dirty="0" sz="1291" lang="en-US"/>
          </a:p>
        </p:txBody>
      </p:sp>
      <p:sp>
        <p:nvSpPr>
          <p:cNvPr id="1048647" name="Text 5"/>
          <p:cNvSpPr/>
          <p:nvPr/>
        </p:nvSpPr>
        <p:spPr>
          <a:xfrm>
            <a:off x="661491" y="4531717"/>
            <a:ext cx="5232796" cy="264616"/>
          </a:xfrm>
          <a:prstGeom prst="rect"/>
          <a:noFill/>
        </p:spPr>
        <p:txBody>
          <a:bodyPr anchor="t" bIns="0" lIns="0" rIns="0" rtlCol="0" tIns="0" wrap="none"/>
          <a:p>
            <a:pPr algn="l" indent="-342900" marL="342900">
              <a:lnSpc>
                <a:spcPts val="2500"/>
              </a:lnSpc>
              <a:buSzPct val="100000"/>
              <a:buChar char="•"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Documentación técnica y análisis de costos.</a:t>
            </a:r>
            <a:endParaRPr dirty="0" sz="1291" lang="en-US"/>
          </a:p>
        </p:txBody>
      </p:sp>
      <p:sp>
        <p:nvSpPr>
          <p:cNvPr id="1048648" name="Text 6"/>
          <p:cNvSpPr/>
          <p:nvPr/>
        </p:nvSpPr>
        <p:spPr>
          <a:xfrm>
            <a:off x="6304061" y="2875955"/>
            <a:ext cx="2532856" cy="25846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b="1" dirty="0" sz="1625" lang="en-US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El proyecto NO contempla:</a:t>
            </a:r>
            <a:endParaRPr dirty="0" sz="1625" lang="en-US"/>
          </a:p>
        </p:txBody>
      </p:sp>
      <p:sp>
        <p:nvSpPr>
          <p:cNvPr id="1048649" name="Text 7"/>
          <p:cNvSpPr/>
          <p:nvPr/>
        </p:nvSpPr>
        <p:spPr>
          <a:xfrm>
            <a:off x="6304061" y="3299718"/>
            <a:ext cx="5232796" cy="264616"/>
          </a:xfrm>
          <a:prstGeom prst="rect"/>
          <a:noFill/>
        </p:spPr>
        <p:txBody>
          <a:bodyPr anchor="t" bIns="0" lIns="0" rIns="0" rtlCol="0" tIns="0" wrap="none"/>
          <a:p>
            <a:pPr algn="l" indent="-342900" marL="342900">
              <a:lnSpc>
                <a:spcPts val="2500"/>
              </a:lnSpc>
              <a:buSzPct val="100000"/>
              <a:buChar char="•"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Implementación física de la red.</a:t>
            </a:r>
            <a:endParaRPr dirty="0" sz="1291" lang="en-US"/>
          </a:p>
        </p:txBody>
      </p:sp>
      <p:sp>
        <p:nvSpPr>
          <p:cNvPr id="1048650" name="Text 8"/>
          <p:cNvSpPr/>
          <p:nvPr/>
        </p:nvSpPr>
        <p:spPr>
          <a:xfrm>
            <a:off x="6304061" y="3622179"/>
            <a:ext cx="5232796" cy="264616"/>
          </a:xfrm>
          <a:prstGeom prst="rect"/>
          <a:noFill/>
        </p:spPr>
        <p:txBody>
          <a:bodyPr anchor="t" bIns="0" lIns="0" rIns="0" rtlCol="0" tIns="0" wrap="none"/>
          <a:p>
            <a:pPr algn="l" indent="-342900" marL="342900">
              <a:lnSpc>
                <a:spcPts val="2500"/>
              </a:lnSpc>
              <a:buSzPct val="100000"/>
              <a:buChar char="•"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Adquisición de equipos.</a:t>
            </a:r>
            <a:endParaRPr dirty="0" sz="1291" lang="en-US"/>
          </a:p>
        </p:txBody>
      </p:sp>
      <p:sp>
        <p:nvSpPr>
          <p:cNvPr id="1048651" name="Text 9"/>
          <p:cNvSpPr/>
          <p:nvPr/>
        </p:nvSpPr>
        <p:spPr>
          <a:xfrm>
            <a:off x="6304061" y="3944640"/>
            <a:ext cx="5232796" cy="264616"/>
          </a:xfrm>
          <a:prstGeom prst="rect"/>
          <a:noFill/>
        </p:spPr>
        <p:txBody>
          <a:bodyPr anchor="t" bIns="0" lIns="0" rIns="0" rtlCol="0" tIns="0" wrap="none"/>
          <a:p>
            <a:pPr algn="l" indent="-342900" marL="342900">
              <a:lnSpc>
                <a:spcPts val="2500"/>
              </a:lnSpc>
              <a:buSzPct val="100000"/>
              <a:buChar char="•"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Pruebas en un entorno real.</a:t>
            </a:r>
            <a:endParaRPr dirty="0" sz="1291" lang="en-US"/>
          </a:p>
        </p:txBody>
      </p:sp>
      <p:sp>
        <p:nvSpPr>
          <p:cNvPr id="1048652" name="Text 10"/>
          <p:cNvSpPr/>
          <p:nvPr/>
        </p:nvSpPr>
        <p:spPr>
          <a:xfrm>
            <a:off x="6304061" y="4267100"/>
            <a:ext cx="5232796" cy="264616"/>
          </a:xfrm>
          <a:prstGeom prst="rect"/>
          <a:noFill/>
        </p:spPr>
        <p:txBody>
          <a:bodyPr anchor="t" bIns="0" lIns="0" rIns="0" rtlCol="0" tIns="0" wrap="none"/>
          <a:p>
            <a:pPr algn="l" indent="-342900" marL="342900">
              <a:lnSpc>
                <a:spcPts val="2500"/>
              </a:lnSpc>
              <a:buSzPct val="100000"/>
              <a:buChar char="•"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Gestión de contratos o proveedores.</a:t>
            </a:r>
            <a:endParaRPr dirty="0" sz="1291" lang="en-US"/>
          </a:p>
        </p:txBody>
      </p:sp>
      <p:sp>
        <p:nvSpPr>
          <p:cNvPr id="1048653" name="Text 11"/>
          <p:cNvSpPr/>
          <p:nvPr/>
        </p:nvSpPr>
        <p:spPr>
          <a:xfrm>
            <a:off x="6304061" y="4589561"/>
            <a:ext cx="5232796" cy="264616"/>
          </a:xfrm>
          <a:prstGeom prst="rect"/>
          <a:noFill/>
        </p:spPr>
        <p:txBody>
          <a:bodyPr anchor="t" bIns="0" lIns="0" rIns="0" rtlCol="0" tIns="0" wrap="none"/>
          <a:p>
            <a:pPr algn="l" indent="-342900" marL="342900">
              <a:lnSpc>
                <a:spcPts val="2500"/>
              </a:lnSpc>
              <a:buSzPct val="100000"/>
              <a:buChar char="•"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Mantenimiento de la red.</a:t>
            </a:r>
            <a:endParaRPr dirty="0" sz="1291"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Text 0"/>
          <p:cNvSpPr/>
          <p:nvPr/>
        </p:nvSpPr>
        <p:spPr>
          <a:xfrm>
            <a:off x="608012" y="418008"/>
            <a:ext cx="3800574" cy="475059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4450"/>
              </a:lnSpc>
              <a:buNone/>
            </a:pPr>
            <a:r>
              <a:rPr b="1" dirty="0" sz="2958" lang="en-US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Justificación Técnica</a:t>
            </a:r>
            <a:endParaRPr dirty="0" sz="2958" lang="en-US"/>
          </a:p>
        </p:txBody>
      </p:sp>
      <p:sp>
        <p:nvSpPr>
          <p:cNvPr id="1048660" name="Text 1"/>
          <p:cNvSpPr/>
          <p:nvPr/>
        </p:nvSpPr>
        <p:spPr>
          <a:xfrm>
            <a:off x="608012" y="1197074"/>
            <a:ext cx="10975975" cy="24318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50"/>
              </a:lnSpc>
              <a:buNone/>
            </a:pPr>
            <a:r>
              <a:rPr dirty="0" sz="1166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 modernización de la red de la Farmacia San Agustín aumentará significativamente su competitividad.</a:t>
            </a:r>
            <a:endParaRPr dirty="0" sz="1166" lang="en-US"/>
          </a:p>
        </p:txBody>
      </p:sp>
      <p:pic>
        <p:nvPicPr>
          <p:cNvPr id="2097161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08012" y="1611213"/>
            <a:ext cx="380007" cy="380007"/>
          </a:xfrm>
          <a:prstGeom prst="rect"/>
        </p:spPr>
      </p:pic>
      <p:sp>
        <p:nvSpPr>
          <p:cNvPr id="1048661" name="Text 2"/>
          <p:cNvSpPr/>
          <p:nvPr/>
        </p:nvSpPr>
        <p:spPr>
          <a:xfrm>
            <a:off x="1178024" y="1701403"/>
            <a:ext cx="1900237" cy="2374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00"/>
              </a:lnSpc>
              <a:buNone/>
            </a:pPr>
            <a:r>
              <a:rPr b="1" dirty="0" sz="1458" lang="en-US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Mejor Comunicación</a:t>
            </a:r>
            <a:endParaRPr dirty="0" sz="1458" lang="en-US"/>
          </a:p>
        </p:txBody>
      </p:sp>
      <p:sp>
        <p:nvSpPr>
          <p:cNvPr id="1048662" name="Text 3"/>
          <p:cNvSpPr/>
          <p:nvPr/>
        </p:nvSpPr>
        <p:spPr>
          <a:xfrm>
            <a:off x="1178024" y="2030015"/>
            <a:ext cx="10405963" cy="24318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50"/>
              </a:lnSpc>
              <a:buNone/>
            </a:pPr>
            <a:r>
              <a:rPr dirty="0" sz="1166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Agilizará el intercambio de datos entre la Oficina Central y las sucursales.</a:t>
            </a:r>
            <a:endParaRPr dirty="0" sz="1166" lang="en-US"/>
          </a:p>
        </p:txBody>
      </p:sp>
      <p:pic>
        <p:nvPicPr>
          <p:cNvPr id="2097162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08012" y="2653208"/>
            <a:ext cx="380007" cy="380007"/>
          </a:xfrm>
          <a:prstGeom prst="rect"/>
        </p:spPr>
      </p:pic>
      <p:sp>
        <p:nvSpPr>
          <p:cNvPr id="1048663" name="Text 4"/>
          <p:cNvSpPr/>
          <p:nvPr/>
        </p:nvSpPr>
        <p:spPr>
          <a:xfrm>
            <a:off x="1178024" y="2743398"/>
            <a:ext cx="1900237" cy="2374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00"/>
              </a:lnSpc>
              <a:buNone/>
            </a:pPr>
            <a:r>
              <a:rPr b="1" dirty="0" sz="1458" lang="en-US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Nuevas Herramientas</a:t>
            </a:r>
            <a:endParaRPr dirty="0" sz="1458" lang="en-US"/>
          </a:p>
        </p:txBody>
      </p:sp>
      <p:sp>
        <p:nvSpPr>
          <p:cNvPr id="1048664" name="Text 5"/>
          <p:cNvSpPr/>
          <p:nvPr/>
        </p:nvSpPr>
        <p:spPr>
          <a:xfrm>
            <a:off x="1178024" y="3072010"/>
            <a:ext cx="10405963" cy="24318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50"/>
              </a:lnSpc>
              <a:buNone/>
            </a:pPr>
            <a:r>
              <a:rPr dirty="0" sz="1166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Permitirá el uso de tecnologías modernas como VoIP y VLANs, haciendo el trabajo más práctico y eficiente.</a:t>
            </a:r>
            <a:endParaRPr dirty="0" sz="1166" lang="en-US"/>
          </a:p>
        </p:txBody>
      </p:sp>
      <p:pic>
        <p:nvPicPr>
          <p:cNvPr id="2097163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08012" y="3695204"/>
            <a:ext cx="380007" cy="380007"/>
          </a:xfrm>
          <a:prstGeom prst="rect"/>
        </p:spPr>
      </p:pic>
      <p:sp>
        <p:nvSpPr>
          <p:cNvPr id="1048665" name="Text 6"/>
          <p:cNvSpPr/>
          <p:nvPr/>
        </p:nvSpPr>
        <p:spPr>
          <a:xfrm>
            <a:off x="1178024" y="3785394"/>
            <a:ext cx="1900237" cy="2374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00"/>
              </a:lnSpc>
              <a:buNone/>
            </a:pPr>
            <a:r>
              <a:rPr b="1" dirty="0" sz="1458" lang="en-US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Mayor Seguridad</a:t>
            </a:r>
            <a:endParaRPr dirty="0" sz="1458" lang="en-US"/>
          </a:p>
        </p:txBody>
      </p:sp>
      <p:sp>
        <p:nvSpPr>
          <p:cNvPr id="1048666" name="Text 7"/>
          <p:cNvSpPr/>
          <p:nvPr/>
        </p:nvSpPr>
        <p:spPr>
          <a:xfrm>
            <a:off x="1178024" y="4114006"/>
            <a:ext cx="10405963" cy="24318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50"/>
              </a:lnSpc>
              <a:buNone/>
            </a:pPr>
            <a:r>
              <a:rPr dirty="0" sz="1166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 información importante estará mejor protegida contra pérdidas o accesos indebidos.</a:t>
            </a:r>
            <a:endParaRPr dirty="0" sz="1166" lang="en-US"/>
          </a:p>
        </p:txBody>
      </p:sp>
      <p:pic>
        <p:nvPicPr>
          <p:cNvPr id="2097164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08012" y="4737199"/>
            <a:ext cx="380007" cy="380007"/>
          </a:xfrm>
          <a:prstGeom prst="rect"/>
        </p:spPr>
      </p:pic>
      <p:sp>
        <p:nvSpPr>
          <p:cNvPr id="1048667" name="Text 8"/>
          <p:cNvSpPr/>
          <p:nvPr/>
        </p:nvSpPr>
        <p:spPr>
          <a:xfrm>
            <a:off x="1178024" y="4827389"/>
            <a:ext cx="2105918" cy="2374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00"/>
              </a:lnSpc>
              <a:buNone/>
            </a:pPr>
            <a:r>
              <a:rPr b="1" dirty="0" sz="1458" lang="en-US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Conexiones de Respaldo</a:t>
            </a:r>
            <a:endParaRPr dirty="0" sz="1458" lang="en-US"/>
          </a:p>
        </p:txBody>
      </p:sp>
      <p:sp>
        <p:nvSpPr>
          <p:cNvPr id="1048668" name="Text 9"/>
          <p:cNvSpPr/>
          <p:nvPr/>
        </p:nvSpPr>
        <p:spPr>
          <a:xfrm>
            <a:off x="1178024" y="5156001"/>
            <a:ext cx="10405963" cy="24318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50"/>
              </a:lnSpc>
              <a:buNone/>
            </a:pPr>
            <a:r>
              <a:rPr dirty="0" sz="1166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Garantizará el funcionamiento continuo incluso si ocurren problemas técnicos.</a:t>
            </a:r>
            <a:endParaRPr dirty="0" sz="1166" lang="en-US"/>
          </a:p>
        </p:txBody>
      </p:sp>
      <p:pic>
        <p:nvPicPr>
          <p:cNvPr id="2097165" name="Image 4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608012" y="5779194"/>
            <a:ext cx="380007" cy="380007"/>
          </a:xfrm>
          <a:prstGeom prst="rect"/>
        </p:spPr>
      </p:pic>
      <p:sp>
        <p:nvSpPr>
          <p:cNvPr id="1048669" name="Text 10"/>
          <p:cNvSpPr/>
          <p:nvPr/>
        </p:nvSpPr>
        <p:spPr>
          <a:xfrm>
            <a:off x="1178024" y="5869384"/>
            <a:ext cx="2340570" cy="2374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00"/>
              </a:lnSpc>
              <a:buNone/>
            </a:pPr>
            <a:r>
              <a:rPr b="1" dirty="0" sz="1458" lang="en-US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Preparación para el Futuro</a:t>
            </a:r>
            <a:endParaRPr dirty="0" sz="1458" lang="en-US"/>
          </a:p>
        </p:txBody>
      </p:sp>
      <p:sp>
        <p:nvSpPr>
          <p:cNvPr id="1048670" name="Text 11"/>
          <p:cNvSpPr/>
          <p:nvPr/>
        </p:nvSpPr>
        <p:spPr>
          <a:xfrm>
            <a:off x="1178024" y="6197996"/>
            <a:ext cx="10405963" cy="24318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250"/>
              </a:lnSpc>
              <a:buNone/>
            </a:pPr>
            <a:r>
              <a:rPr dirty="0" sz="1166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 red estará lista para crecer con la farmacia, incorporando más sucursales y tecnologías sin afectar su rendimiento.</a:t>
            </a:r>
            <a:endParaRPr dirty="0" sz="1166"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ext 0"/>
          <p:cNvSpPr/>
          <p:nvPr/>
        </p:nvSpPr>
        <p:spPr>
          <a:xfrm>
            <a:off x="661491" y="711497"/>
            <a:ext cx="6785967" cy="516731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4850"/>
              </a:lnSpc>
              <a:buNone/>
            </a:pPr>
            <a:r>
              <a:rPr b="1" dirty="0" sz="3250" lang="en-US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Diseño de la Red: VLANs y Subneteo</a:t>
            </a:r>
            <a:endParaRPr dirty="0" sz="3250" lang="en-US"/>
          </a:p>
        </p:txBody>
      </p:sp>
      <p:sp>
        <p:nvSpPr>
          <p:cNvPr id="1048677" name="Text 1"/>
          <p:cNvSpPr/>
          <p:nvPr/>
        </p:nvSpPr>
        <p:spPr>
          <a:xfrm>
            <a:off x="661491" y="1558925"/>
            <a:ext cx="10869017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 determinaron VLANs y se realizó un subneteo eficiente para la organización de la red.</a:t>
            </a:r>
            <a:endParaRPr dirty="0" sz="1291" lang="en-US"/>
          </a:p>
        </p:txBody>
      </p:sp>
      <p:sp>
        <p:nvSpPr>
          <p:cNvPr id="1048678" name="Shape 2"/>
          <p:cNvSpPr/>
          <p:nvPr/>
        </p:nvSpPr>
        <p:spPr>
          <a:xfrm>
            <a:off x="661491" y="2009576"/>
            <a:ext cx="10869017" cy="4136826"/>
          </a:xfrm>
          <a:prstGeom prst="roundRect">
            <a:avLst>
              <a:gd name="adj" fmla="val 6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048679" name="Shape 3"/>
          <p:cNvSpPr/>
          <p:nvPr/>
        </p:nvSpPr>
        <p:spPr>
          <a:xfrm>
            <a:off x="667841" y="2015926"/>
            <a:ext cx="10859492" cy="740370"/>
          </a:xfrm>
          <a:prstGeom prst="rect"/>
          <a:solidFill>
            <a:srgbClr val="FFFFFF">
              <a:alpha val="4000"/>
            </a:srgbClr>
          </a:solidFill>
        </p:spPr>
      </p:sp>
      <p:sp>
        <p:nvSpPr>
          <p:cNvPr id="1048680" name="Text 4"/>
          <p:cNvSpPr/>
          <p:nvPr/>
        </p:nvSpPr>
        <p:spPr>
          <a:xfrm>
            <a:off x="833635" y="2121495"/>
            <a:ext cx="1217513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b="1"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VLAN</a:t>
            </a:r>
            <a:endParaRPr dirty="0" sz="1291" lang="en-US"/>
          </a:p>
        </p:txBody>
      </p:sp>
      <p:sp>
        <p:nvSpPr>
          <p:cNvPr id="1048681" name="Text 5"/>
          <p:cNvSpPr/>
          <p:nvPr/>
        </p:nvSpPr>
        <p:spPr>
          <a:xfrm>
            <a:off x="2388095" y="2121495"/>
            <a:ext cx="1214338" cy="529232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00"/>
              </a:lnSpc>
              <a:buNone/>
            </a:pPr>
            <a:r>
              <a:rPr b="1"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Cantidad de Host</a:t>
            </a:r>
            <a:endParaRPr dirty="0" sz="1291" lang="en-US"/>
          </a:p>
        </p:txBody>
      </p:sp>
      <p:sp>
        <p:nvSpPr>
          <p:cNvPr id="1048682" name="Text 6"/>
          <p:cNvSpPr/>
          <p:nvPr/>
        </p:nvSpPr>
        <p:spPr>
          <a:xfrm>
            <a:off x="3939380" y="2121495"/>
            <a:ext cx="1214338" cy="529232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00"/>
              </a:lnSpc>
              <a:buNone/>
            </a:pPr>
            <a:r>
              <a:rPr b="1"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Dirección de Red</a:t>
            </a:r>
            <a:endParaRPr dirty="0" sz="1291" lang="en-US"/>
          </a:p>
        </p:txBody>
      </p:sp>
      <p:sp>
        <p:nvSpPr>
          <p:cNvPr id="1048683" name="Text 7"/>
          <p:cNvSpPr/>
          <p:nvPr/>
        </p:nvSpPr>
        <p:spPr>
          <a:xfrm>
            <a:off x="5490666" y="2121495"/>
            <a:ext cx="1214338" cy="529232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00"/>
              </a:lnSpc>
              <a:buNone/>
            </a:pPr>
            <a:r>
              <a:rPr b="1"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Longitud Máscara</a:t>
            </a:r>
            <a:endParaRPr dirty="0" sz="1291" lang="en-US"/>
          </a:p>
        </p:txBody>
      </p:sp>
      <p:sp>
        <p:nvSpPr>
          <p:cNvPr id="1048684" name="Text 8"/>
          <p:cNvSpPr/>
          <p:nvPr/>
        </p:nvSpPr>
        <p:spPr>
          <a:xfrm>
            <a:off x="7041951" y="2121495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b="1"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Primera IP</a:t>
            </a:r>
            <a:endParaRPr dirty="0" sz="1291" lang="en-US"/>
          </a:p>
        </p:txBody>
      </p:sp>
      <p:sp>
        <p:nvSpPr>
          <p:cNvPr id="1048685" name="Text 9"/>
          <p:cNvSpPr/>
          <p:nvPr/>
        </p:nvSpPr>
        <p:spPr>
          <a:xfrm>
            <a:off x="8593236" y="2121495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b="1"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Última IP</a:t>
            </a:r>
            <a:endParaRPr dirty="0" sz="1291" lang="en-US"/>
          </a:p>
        </p:txBody>
      </p:sp>
      <p:sp>
        <p:nvSpPr>
          <p:cNvPr id="1048686" name="Text 10"/>
          <p:cNvSpPr/>
          <p:nvPr/>
        </p:nvSpPr>
        <p:spPr>
          <a:xfrm>
            <a:off x="10144521" y="2121495"/>
            <a:ext cx="1217513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b="1"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Broadcast</a:t>
            </a:r>
            <a:endParaRPr dirty="0" sz="1291" lang="en-US"/>
          </a:p>
        </p:txBody>
      </p:sp>
      <p:sp>
        <p:nvSpPr>
          <p:cNvPr id="1048687" name="Shape 11"/>
          <p:cNvSpPr/>
          <p:nvPr/>
        </p:nvSpPr>
        <p:spPr>
          <a:xfrm>
            <a:off x="667841" y="2756296"/>
            <a:ext cx="10859492" cy="475754"/>
          </a:xfrm>
          <a:prstGeom prst="rect"/>
          <a:solidFill>
            <a:srgbClr val="000000">
              <a:alpha val="4000"/>
            </a:srgbClr>
          </a:solidFill>
        </p:spPr>
      </p:sp>
      <p:sp>
        <p:nvSpPr>
          <p:cNvPr id="1048688" name="Text 12"/>
          <p:cNvSpPr/>
          <p:nvPr/>
        </p:nvSpPr>
        <p:spPr>
          <a:xfrm>
            <a:off x="833635" y="2861865"/>
            <a:ext cx="1217513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Ventas (10)</a:t>
            </a:r>
            <a:endParaRPr dirty="0" sz="1291" lang="en-US"/>
          </a:p>
        </p:txBody>
      </p:sp>
      <p:sp>
        <p:nvSpPr>
          <p:cNvPr id="1048689" name="Text 13"/>
          <p:cNvSpPr/>
          <p:nvPr/>
        </p:nvSpPr>
        <p:spPr>
          <a:xfrm>
            <a:off x="2388095" y="2861865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30</a:t>
            </a:r>
            <a:endParaRPr dirty="0" sz="1291" lang="en-US"/>
          </a:p>
        </p:txBody>
      </p:sp>
      <p:sp>
        <p:nvSpPr>
          <p:cNvPr id="1048690" name="Text 14"/>
          <p:cNvSpPr/>
          <p:nvPr/>
        </p:nvSpPr>
        <p:spPr>
          <a:xfrm>
            <a:off x="3939380" y="2861865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192.168.0.0</a:t>
            </a:r>
            <a:endParaRPr dirty="0" sz="1291" lang="en-US"/>
          </a:p>
        </p:txBody>
      </p:sp>
      <p:sp>
        <p:nvSpPr>
          <p:cNvPr id="1048691" name="Text 15"/>
          <p:cNvSpPr/>
          <p:nvPr/>
        </p:nvSpPr>
        <p:spPr>
          <a:xfrm>
            <a:off x="5490666" y="2861865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/27</a:t>
            </a:r>
            <a:endParaRPr dirty="0" sz="1291" lang="en-US"/>
          </a:p>
        </p:txBody>
      </p:sp>
      <p:sp>
        <p:nvSpPr>
          <p:cNvPr id="1048692" name="Text 16"/>
          <p:cNvSpPr/>
          <p:nvPr/>
        </p:nvSpPr>
        <p:spPr>
          <a:xfrm>
            <a:off x="7041951" y="2861865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192.168.0.1</a:t>
            </a:r>
            <a:endParaRPr dirty="0" sz="1291" lang="en-US"/>
          </a:p>
        </p:txBody>
      </p:sp>
      <p:sp>
        <p:nvSpPr>
          <p:cNvPr id="1048693" name="Text 17"/>
          <p:cNvSpPr/>
          <p:nvPr/>
        </p:nvSpPr>
        <p:spPr>
          <a:xfrm>
            <a:off x="8593236" y="2861865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192.168.0.30</a:t>
            </a:r>
            <a:endParaRPr dirty="0" sz="1291" lang="en-US"/>
          </a:p>
        </p:txBody>
      </p:sp>
      <p:sp>
        <p:nvSpPr>
          <p:cNvPr id="1048694" name="Text 18"/>
          <p:cNvSpPr/>
          <p:nvPr/>
        </p:nvSpPr>
        <p:spPr>
          <a:xfrm>
            <a:off x="10144521" y="2861865"/>
            <a:ext cx="1217513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192.168.0.31</a:t>
            </a:r>
            <a:endParaRPr dirty="0" sz="1291" lang="en-US"/>
          </a:p>
        </p:txBody>
      </p:sp>
      <p:sp>
        <p:nvSpPr>
          <p:cNvPr id="1048695" name="Shape 19"/>
          <p:cNvSpPr/>
          <p:nvPr/>
        </p:nvSpPr>
        <p:spPr>
          <a:xfrm>
            <a:off x="667841" y="3232050"/>
            <a:ext cx="10859492" cy="740370"/>
          </a:xfrm>
          <a:prstGeom prst="rect"/>
          <a:solidFill>
            <a:srgbClr val="FFFFFF">
              <a:alpha val="4000"/>
            </a:srgbClr>
          </a:solidFill>
        </p:spPr>
      </p:sp>
      <p:sp>
        <p:nvSpPr>
          <p:cNvPr id="1048696" name="Text 20"/>
          <p:cNvSpPr/>
          <p:nvPr/>
        </p:nvSpPr>
        <p:spPr>
          <a:xfrm>
            <a:off x="833635" y="3337619"/>
            <a:ext cx="1217513" cy="529232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Administración (30)</a:t>
            </a:r>
            <a:endParaRPr dirty="0" sz="1291" lang="en-US"/>
          </a:p>
        </p:txBody>
      </p:sp>
      <p:sp>
        <p:nvSpPr>
          <p:cNvPr id="1048697" name="Text 21"/>
          <p:cNvSpPr/>
          <p:nvPr/>
        </p:nvSpPr>
        <p:spPr>
          <a:xfrm>
            <a:off x="2388095" y="3337619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14</a:t>
            </a:r>
            <a:endParaRPr dirty="0" sz="1291" lang="en-US"/>
          </a:p>
        </p:txBody>
      </p:sp>
      <p:sp>
        <p:nvSpPr>
          <p:cNvPr id="1048698" name="Text 22"/>
          <p:cNvSpPr/>
          <p:nvPr/>
        </p:nvSpPr>
        <p:spPr>
          <a:xfrm>
            <a:off x="3939380" y="3337619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192.168.0.32</a:t>
            </a:r>
            <a:endParaRPr dirty="0" sz="1291" lang="en-US"/>
          </a:p>
        </p:txBody>
      </p:sp>
      <p:sp>
        <p:nvSpPr>
          <p:cNvPr id="1048699" name="Text 23"/>
          <p:cNvSpPr/>
          <p:nvPr/>
        </p:nvSpPr>
        <p:spPr>
          <a:xfrm>
            <a:off x="5490666" y="3337619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/28</a:t>
            </a:r>
            <a:endParaRPr dirty="0" sz="1291" lang="en-US"/>
          </a:p>
        </p:txBody>
      </p:sp>
      <p:sp>
        <p:nvSpPr>
          <p:cNvPr id="1048700" name="Text 24"/>
          <p:cNvSpPr/>
          <p:nvPr/>
        </p:nvSpPr>
        <p:spPr>
          <a:xfrm>
            <a:off x="7041951" y="3337619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192.168.0.33</a:t>
            </a:r>
            <a:endParaRPr dirty="0" sz="1291" lang="en-US"/>
          </a:p>
        </p:txBody>
      </p:sp>
      <p:sp>
        <p:nvSpPr>
          <p:cNvPr id="1048701" name="Text 25"/>
          <p:cNvSpPr/>
          <p:nvPr/>
        </p:nvSpPr>
        <p:spPr>
          <a:xfrm>
            <a:off x="8593236" y="3337619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192.168.0.46</a:t>
            </a:r>
            <a:endParaRPr dirty="0" sz="1291" lang="en-US"/>
          </a:p>
        </p:txBody>
      </p:sp>
      <p:sp>
        <p:nvSpPr>
          <p:cNvPr id="1048702" name="Text 26"/>
          <p:cNvSpPr/>
          <p:nvPr/>
        </p:nvSpPr>
        <p:spPr>
          <a:xfrm>
            <a:off x="10144521" y="3337619"/>
            <a:ext cx="1217513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192.168.0.47</a:t>
            </a:r>
            <a:endParaRPr dirty="0" sz="1291" lang="en-US"/>
          </a:p>
        </p:txBody>
      </p:sp>
      <p:sp>
        <p:nvSpPr>
          <p:cNvPr id="1048703" name="Shape 27"/>
          <p:cNvSpPr/>
          <p:nvPr/>
        </p:nvSpPr>
        <p:spPr>
          <a:xfrm>
            <a:off x="667841" y="3972420"/>
            <a:ext cx="10859492" cy="740370"/>
          </a:xfrm>
          <a:prstGeom prst="rect"/>
          <a:solidFill>
            <a:srgbClr val="000000">
              <a:alpha val="4000"/>
            </a:srgbClr>
          </a:solidFill>
        </p:spPr>
      </p:sp>
      <p:sp>
        <p:nvSpPr>
          <p:cNvPr id="1048704" name="Text 28"/>
          <p:cNvSpPr/>
          <p:nvPr/>
        </p:nvSpPr>
        <p:spPr>
          <a:xfrm>
            <a:off x="833635" y="4077990"/>
            <a:ext cx="1217513" cy="529232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Recursos Humanos (50)</a:t>
            </a:r>
            <a:endParaRPr dirty="0" sz="1291" lang="en-US"/>
          </a:p>
        </p:txBody>
      </p:sp>
      <p:sp>
        <p:nvSpPr>
          <p:cNvPr id="1048705" name="Text 29"/>
          <p:cNvSpPr/>
          <p:nvPr/>
        </p:nvSpPr>
        <p:spPr>
          <a:xfrm>
            <a:off x="2388095" y="4077990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14</a:t>
            </a:r>
            <a:endParaRPr dirty="0" sz="1291" lang="en-US"/>
          </a:p>
        </p:txBody>
      </p:sp>
      <p:sp>
        <p:nvSpPr>
          <p:cNvPr id="1048706" name="Text 30"/>
          <p:cNvSpPr/>
          <p:nvPr/>
        </p:nvSpPr>
        <p:spPr>
          <a:xfrm>
            <a:off x="3939380" y="4077990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192.168.0.48</a:t>
            </a:r>
            <a:endParaRPr dirty="0" sz="1291" lang="en-US"/>
          </a:p>
        </p:txBody>
      </p:sp>
      <p:sp>
        <p:nvSpPr>
          <p:cNvPr id="1048707" name="Text 31"/>
          <p:cNvSpPr/>
          <p:nvPr/>
        </p:nvSpPr>
        <p:spPr>
          <a:xfrm>
            <a:off x="5490666" y="4077990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/28</a:t>
            </a:r>
            <a:endParaRPr dirty="0" sz="1291" lang="en-US"/>
          </a:p>
        </p:txBody>
      </p:sp>
      <p:sp>
        <p:nvSpPr>
          <p:cNvPr id="1048708" name="Text 32"/>
          <p:cNvSpPr/>
          <p:nvPr/>
        </p:nvSpPr>
        <p:spPr>
          <a:xfrm>
            <a:off x="7041951" y="4077990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192.168.0.49</a:t>
            </a:r>
            <a:endParaRPr dirty="0" sz="1291" lang="en-US"/>
          </a:p>
        </p:txBody>
      </p:sp>
      <p:sp>
        <p:nvSpPr>
          <p:cNvPr id="1048709" name="Text 33"/>
          <p:cNvSpPr/>
          <p:nvPr/>
        </p:nvSpPr>
        <p:spPr>
          <a:xfrm>
            <a:off x="8593236" y="4077990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192.168.0.62</a:t>
            </a:r>
            <a:endParaRPr dirty="0" sz="1291" lang="en-US"/>
          </a:p>
        </p:txBody>
      </p:sp>
      <p:sp>
        <p:nvSpPr>
          <p:cNvPr id="1048710" name="Text 34"/>
          <p:cNvSpPr/>
          <p:nvPr/>
        </p:nvSpPr>
        <p:spPr>
          <a:xfrm>
            <a:off x="10144521" y="4077990"/>
            <a:ext cx="1217513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192.168.0.63</a:t>
            </a:r>
            <a:endParaRPr dirty="0" sz="1291" lang="en-US"/>
          </a:p>
        </p:txBody>
      </p:sp>
      <p:sp>
        <p:nvSpPr>
          <p:cNvPr id="1048711" name="Shape 35"/>
          <p:cNvSpPr/>
          <p:nvPr/>
        </p:nvSpPr>
        <p:spPr>
          <a:xfrm>
            <a:off x="667841" y="4712791"/>
            <a:ext cx="10859492" cy="475754"/>
          </a:xfrm>
          <a:prstGeom prst="rect"/>
          <a:solidFill>
            <a:srgbClr val="FFFFFF">
              <a:alpha val="4000"/>
            </a:srgbClr>
          </a:solidFill>
        </p:spPr>
      </p:sp>
      <p:sp>
        <p:nvSpPr>
          <p:cNvPr id="1048712" name="Text 36"/>
          <p:cNvSpPr/>
          <p:nvPr/>
        </p:nvSpPr>
        <p:spPr>
          <a:xfrm>
            <a:off x="833635" y="4818360"/>
            <a:ext cx="1217513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Sistemas (40)</a:t>
            </a:r>
            <a:endParaRPr dirty="0" sz="1291" lang="en-US"/>
          </a:p>
        </p:txBody>
      </p:sp>
      <p:sp>
        <p:nvSpPr>
          <p:cNvPr id="1048713" name="Text 37"/>
          <p:cNvSpPr/>
          <p:nvPr/>
        </p:nvSpPr>
        <p:spPr>
          <a:xfrm>
            <a:off x="2388095" y="4818360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14</a:t>
            </a:r>
            <a:endParaRPr dirty="0" sz="1291" lang="en-US"/>
          </a:p>
        </p:txBody>
      </p:sp>
      <p:sp>
        <p:nvSpPr>
          <p:cNvPr id="1048714" name="Text 38"/>
          <p:cNvSpPr/>
          <p:nvPr/>
        </p:nvSpPr>
        <p:spPr>
          <a:xfrm>
            <a:off x="3939380" y="4818360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192.168.0.64</a:t>
            </a:r>
            <a:endParaRPr dirty="0" sz="1291" lang="en-US"/>
          </a:p>
        </p:txBody>
      </p:sp>
      <p:sp>
        <p:nvSpPr>
          <p:cNvPr id="1048715" name="Text 39"/>
          <p:cNvSpPr/>
          <p:nvPr/>
        </p:nvSpPr>
        <p:spPr>
          <a:xfrm>
            <a:off x="5490666" y="4818360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/28</a:t>
            </a:r>
            <a:endParaRPr dirty="0" sz="1291" lang="en-US"/>
          </a:p>
        </p:txBody>
      </p:sp>
      <p:sp>
        <p:nvSpPr>
          <p:cNvPr id="1048716" name="Text 40"/>
          <p:cNvSpPr/>
          <p:nvPr/>
        </p:nvSpPr>
        <p:spPr>
          <a:xfrm>
            <a:off x="7041951" y="4818360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192.168.0.65</a:t>
            </a:r>
            <a:endParaRPr dirty="0" sz="1291" lang="en-US"/>
          </a:p>
        </p:txBody>
      </p:sp>
      <p:sp>
        <p:nvSpPr>
          <p:cNvPr id="1048717" name="Text 41"/>
          <p:cNvSpPr/>
          <p:nvPr/>
        </p:nvSpPr>
        <p:spPr>
          <a:xfrm>
            <a:off x="8593236" y="4818360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192.168.0.78</a:t>
            </a:r>
            <a:endParaRPr dirty="0" sz="1291" lang="en-US"/>
          </a:p>
        </p:txBody>
      </p:sp>
      <p:sp>
        <p:nvSpPr>
          <p:cNvPr id="1048718" name="Text 42"/>
          <p:cNvSpPr/>
          <p:nvPr/>
        </p:nvSpPr>
        <p:spPr>
          <a:xfrm>
            <a:off x="10144521" y="4818360"/>
            <a:ext cx="1217513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192.168.0.79</a:t>
            </a:r>
            <a:endParaRPr dirty="0" sz="1291" lang="en-US"/>
          </a:p>
        </p:txBody>
      </p:sp>
      <p:sp>
        <p:nvSpPr>
          <p:cNvPr id="1048719" name="Shape 43"/>
          <p:cNvSpPr/>
          <p:nvPr/>
        </p:nvSpPr>
        <p:spPr>
          <a:xfrm>
            <a:off x="667841" y="5188545"/>
            <a:ext cx="10859492" cy="475754"/>
          </a:xfrm>
          <a:prstGeom prst="rect"/>
          <a:solidFill>
            <a:srgbClr val="000000">
              <a:alpha val="4000"/>
            </a:srgbClr>
          </a:solidFill>
        </p:spPr>
      </p:sp>
      <p:sp>
        <p:nvSpPr>
          <p:cNvPr id="1048720" name="Text 44"/>
          <p:cNvSpPr/>
          <p:nvPr/>
        </p:nvSpPr>
        <p:spPr>
          <a:xfrm>
            <a:off x="833635" y="5294114"/>
            <a:ext cx="1217513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Almacén (20)</a:t>
            </a:r>
            <a:endParaRPr dirty="0" sz="1291" lang="en-US"/>
          </a:p>
        </p:txBody>
      </p:sp>
      <p:sp>
        <p:nvSpPr>
          <p:cNvPr id="1048721" name="Text 45"/>
          <p:cNvSpPr/>
          <p:nvPr/>
        </p:nvSpPr>
        <p:spPr>
          <a:xfrm>
            <a:off x="2388095" y="5294114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14</a:t>
            </a:r>
            <a:endParaRPr dirty="0" sz="1291" lang="en-US"/>
          </a:p>
        </p:txBody>
      </p:sp>
      <p:sp>
        <p:nvSpPr>
          <p:cNvPr id="1048722" name="Text 46"/>
          <p:cNvSpPr/>
          <p:nvPr/>
        </p:nvSpPr>
        <p:spPr>
          <a:xfrm>
            <a:off x="3939380" y="5294114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192.168.0.80</a:t>
            </a:r>
            <a:endParaRPr dirty="0" sz="1291" lang="en-US"/>
          </a:p>
        </p:txBody>
      </p:sp>
      <p:sp>
        <p:nvSpPr>
          <p:cNvPr id="1048723" name="Text 47"/>
          <p:cNvSpPr/>
          <p:nvPr/>
        </p:nvSpPr>
        <p:spPr>
          <a:xfrm>
            <a:off x="5490666" y="5294114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/28</a:t>
            </a:r>
            <a:endParaRPr dirty="0" sz="1291" lang="en-US"/>
          </a:p>
        </p:txBody>
      </p:sp>
      <p:sp>
        <p:nvSpPr>
          <p:cNvPr id="1048724" name="Text 48"/>
          <p:cNvSpPr/>
          <p:nvPr/>
        </p:nvSpPr>
        <p:spPr>
          <a:xfrm>
            <a:off x="7041951" y="5294114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192.168.0.81</a:t>
            </a:r>
            <a:endParaRPr dirty="0" sz="1291" lang="en-US"/>
          </a:p>
        </p:txBody>
      </p:sp>
      <p:sp>
        <p:nvSpPr>
          <p:cNvPr id="1048725" name="Text 49"/>
          <p:cNvSpPr/>
          <p:nvPr/>
        </p:nvSpPr>
        <p:spPr>
          <a:xfrm>
            <a:off x="8593236" y="5294114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192.168.0.94</a:t>
            </a:r>
            <a:endParaRPr dirty="0" sz="1291" lang="en-US"/>
          </a:p>
        </p:txBody>
      </p:sp>
      <p:sp>
        <p:nvSpPr>
          <p:cNvPr id="1048726" name="Text 50"/>
          <p:cNvSpPr/>
          <p:nvPr/>
        </p:nvSpPr>
        <p:spPr>
          <a:xfrm>
            <a:off x="10144521" y="5294114"/>
            <a:ext cx="1217513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192.168.0.95</a:t>
            </a:r>
            <a:endParaRPr dirty="0" sz="1291" lang="en-US"/>
          </a:p>
        </p:txBody>
      </p:sp>
      <p:sp>
        <p:nvSpPr>
          <p:cNvPr id="1048727" name="Shape 51"/>
          <p:cNvSpPr/>
          <p:nvPr/>
        </p:nvSpPr>
        <p:spPr>
          <a:xfrm>
            <a:off x="667841" y="5664299"/>
            <a:ext cx="10859492" cy="475754"/>
          </a:xfrm>
          <a:prstGeom prst="rect"/>
          <a:solidFill>
            <a:srgbClr val="FFFFFF">
              <a:alpha val="4000"/>
            </a:srgbClr>
          </a:solidFill>
        </p:spPr>
      </p:sp>
      <p:sp>
        <p:nvSpPr>
          <p:cNvPr id="1048728" name="Text 52"/>
          <p:cNvSpPr/>
          <p:nvPr/>
        </p:nvSpPr>
        <p:spPr>
          <a:xfrm>
            <a:off x="833635" y="5769868"/>
            <a:ext cx="1217513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Voz (35)</a:t>
            </a:r>
            <a:endParaRPr dirty="0" sz="1291" lang="en-US"/>
          </a:p>
        </p:txBody>
      </p:sp>
      <p:sp>
        <p:nvSpPr>
          <p:cNvPr id="1048729" name="Text 53"/>
          <p:cNvSpPr/>
          <p:nvPr/>
        </p:nvSpPr>
        <p:spPr>
          <a:xfrm>
            <a:off x="2388095" y="5769868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14</a:t>
            </a:r>
            <a:endParaRPr dirty="0" sz="1291" lang="en-US"/>
          </a:p>
        </p:txBody>
      </p:sp>
      <p:sp>
        <p:nvSpPr>
          <p:cNvPr id="1048730" name="Text 54"/>
          <p:cNvSpPr/>
          <p:nvPr/>
        </p:nvSpPr>
        <p:spPr>
          <a:xfrm>
            <a:off x="3939380" y="5769868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192.168.0.96</a:t>
            </a:r>
            <a:endParaRPr dirty="0" sz="1291" lang="en-US"/>
          </a:p>
        </p:txBody>
      </p:sp>
      <p:sp>
        <p:nvSpPr>
          <p:cNvPr id="1048731" name="Text 55"/>
          <p:cNvSpPr/>
          <p:nvPr/>
        </p:nvSpPr>
        <p:spPr>
          <a:xfrm>
            <a:off x="5490666" y="5769868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/28</a:t>
            </a:r>
            <a:endParaRPr dirty="0" sz="1291" lang="en-US"/>
          </a:p>
        </p:txBody>
      </p:sp>
      <p:sp>
        <p:nvSpPr>
          <p:cNvPr id="1048732" name="Text 56"/>
          <p:cNvSpPr/>
          <p:nvPr/>
        </p:nvSpPr>
        <p:spPr>
          <a:xfrm>
            <a:off x="7041951" y="5769868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192.168.0.97</a:t>
            </a:r>
            <a:endParaRPr dirty="0" sz="1291" lang="en-US"/>
          </a:p>
        </p:txBody>
      </p:sp>
      <p:sp>
        <p:nvSpPr>
          <p:cNvPr id="1048733" name="Text 57"/>
          <p:cNvSpPr/>
          <p:nvPr/>
        </p:nvSpPr>
        <p:spPr>
          <a:xfrm>
            <a:off x="8593236" y="5769868"/>
            <a:ext cx="1214338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192.168.0.110</a:t>
            </a:r>
            <a:endParaRPr dirty="0" sz="1291" lang="en-US"/>
          </a:p>
        </p:txBody>
      </p:sp>
      <p:sp>
        <p:nvSpPr>
          <p:cNvPr id="1048734" name="Text 58"/>
          <p:cNvSpPr/>
          <p:nvPr/>
        </p:nvSpPr>
        <p:spPr>
          <a:xfrm>
            <a:off x="10144521" y="5769868"/>
            <a:ext cx="1217513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192.168.0.111</a:t>
            </a:r>
            <a:endParaRPr dirty="0" sz="1291"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Text 0"/>
          <p:cNvSpPr/>
          <p:nvPr/>
        </p:nvSpPr>
        <p:spPr>
          <a:xfrm>
            <a:off x="661491" y="973236"/>
            <a:ext cx="6534546" cy="516731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4850"/>
              </a:lnSpc>
              <a:buNone/>
            </a:pPr>
            <a:r>
              <a:rPr b="1" dirty="0" sz="3250" lang="en-US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Arquitectura de Red y Presupuesto</a:t>
            </a:r>
            <a:endParaRPr dirty="0" sz="3250" lang="en-US"/>
          </a:p>
        </p:txBody>
      </p:sp>
      <p:sp>
        <p:nvSpPr>
          <p:cNvPr id="1048741" name="Text 1"/>
          <p:cNvSpPr/>
          <p:nvPr/>
        </p:nvSpPr>
        <p:spPr>
          <a:xfrm>
            <a:off x="661491" y="1903313"/>
            <a:ext cx="2067420" cy="25846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b="1" dirty="0" sz="1625" lang="en-US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Capas de la Red</a:t>
            </a:r>
            <a:endParaRPr dirty="0" sz="1625" lang="en-US"/>
          </a:p>
        </p:txBody>
      </p:sp>
      <p:sp>
        <p:nvSpPr>
          <p:cNvPr id="1048742" name="Text 2"/>
          <p:cNvSpPr/>
          <p:nvPr/>
        </p:nvSpPr>
        <p:spPr>
          <a:xfrm>
            <a:off x="661491" y="2327076"/>
            <a:ext cx="5232796" cy="529232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00"/>
              </a:lnSpc>
              <a:buSzPct val="100000"/>
              <a:buNone/>
              <a:buChar char="•"/>
            </a:pPr>
            <a:r>
              <a:rPr b="1"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Capa de núcleo:</a:t>
            </a: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Maneja el tráfico principal entre sucursales y Oficina Central.</a:t>
            </a:r>
            <a:endParaRPr dirty="0" sz="1291" lang="en-US"/>
          </a:p>
        </p:txBody>
      </p:sp>
      <p:sp>
        <p:nvSpPr>
          <p:cNvPr id="1048743" name="Text 3"/>
          <p:cNvSpPr/>
          <p:nvPr/>
        </p:nvSpPr>
        <p:spPr>
          <a:xfrm>
            <a:off x="661491" y="2914154"/>
            <a:ext cx="5232796" cy="529232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00"/>
              </a:lnSpc>
              <a:buSzPct val="100000"/>
              <a:buNone/>
              <a:buChar char="•"/>
            </a:pPr>
            <a:r>
              <a:rPr b="1"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Capa de distribución:</a:t>
            </a: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Gestiona el tráfico entre VLANs y conecta el núcleo con dispositivos de acceso.</a:t>
            </a:r>
            <a:endParaRPr dirty="0" sz="1291" lang="en-US"/>
          </a:p>
        </p:txBody>
      </p:sp>
      <p:sp>
        <p:nvSpPr>
          <p:cNvPr id="1048744" name="Text 4"/>
          <p:cNvSpPr/>
          <p:nvPr/>
        </p:nvSpPr>
        <p:spPr>
          <a:xfrm>
            <a:off x="661491" y="3501231"/>
            <a:ext cx="5232796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SzPct val="100000"/>
              <a:buNone/>
              <a:buChar char="•"/>
            </a:pPr>
            <a:r>
              <a:rPr b="1"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Capa de acceso:</a:t>
            </a: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Proporciona conectividad a dispositivos finales.</a:t>
            </a:r>
            <a:endParaRPr dirty="0" sz="1291" lang="en-US"/>
          </a:p>
        </p:txBody>
      </p:sp>
      <p:sp>
        <p:nvSpPr>
          <p:cNvPr id="1048745" name="Text 5"/>
          <p:cNvSpPr/>
          <p:nvPr/>
        </p:nvSpPr>
        <p:spPr>
          <a:xfrm>
            <a:off x="661491" y="3823692"/>
            <a:ext cx="5232796" cy="529232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00"/>
              </a:lnSpc>
              <a:buSzPct val="100000"/>
              <a:buNone/>
              <a:buChar char="•"/>
            </a:pPr>
            <a:r>
              <a:rPr b="1"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Sucursales:</a:t>
            </a: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Utilizan una arquitectura de dos capas (distribución y acceso).</a:t>
            </a:r>
            <a:endParaRPr dirty="0" sz="1291" lang="en-US"/>
          </a:p>
        </p:txBody>
      </p:sp>
      <p:sp>
        <p:nvSpPr>
          <p:cNvPr id="1048746" name="Text 6"/>
          <p:cNvSpPr/>
          <p:nvPr/>
        </p:nvSpPr>
        <p:spPr>
          <a:xfrm>
            <a:off x="661491" y="4518223"/>
            <a:ext cx="2067420" cy="25846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b="1" dirty="0" sz="1625" lang="en-US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Ventajas</a:t>
            </a:r>
            <a:endParaRPr dirty="0" sz="1625" lang="en-US"/>
          </a:p>
        </p:txBody>
      </p:sp>
      <p:sp>
        <p:nvSpPr>
          <p:cNvPr id="1048747" name="Text 7"/>
          <p:cNvSpPr/>
          <p:nvPr/>
        </p:nvSpPr>
        <p:spPr>
          <a:xfrm>
            <a:off x="661491" y="4941986"/>
            <a:ext cx="5232796" cy="793849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Mejora la escalabilidad y administración, simplifica el diagnóstico y mantenimiento. Tecnologías utilizadas: VLANs, VLSM, EtherChannel, RSTP y HSRP.</a:t>
            </a:r>
            <a:endParaRPr dirty="0" sz="1291" lang="en-US"/>
          </a:p>
        </p:txBody>
      </p:sp>
      <p:sp>
        <p:nvSpPr>
          <p:cNvPr id="1048748" name="Text 8"/>
          <p:cNvSpPr/>
          <p:nvPr/>
        </p:nvSpPr>
        <p:spPr>
          <a:xfrm>
            <a:off x="6304061" y="1903313"/>
            <a:ext cx="2067420" cy="25846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b="1" dirty="0" sz="1625" lang="en-US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Presupuesto Total</a:t>
            </a:r>
            <a:endParaRPr dirty="0" sz="1625" lang="en-US"/>
          </a:p>
        </p:txBody>
      </p:sp>
      <p:sp>
        <p:nvSpPr>
          <p:cNvPr id="1048749" name="Text 9"/>
          <p:cNvSpPr/>
          <p:nvPr/>
        </p:nvSpPr>
        <p:spPr>
          <a:xfrm>
            <a:off x="6304061" y="2327076"/>
            <a:ext cx="5232796" cy="264616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b="1"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654,418.05 Bs.</a:t>
            </a:r>
            <a:endParaRPr dirty="0" sz="1291" lang="en-US"/>
          </a:p>
        </p:txBody>
      </p:sp>
      <p:sp>
        <p:nvSpPr>
          <p:cNvPr id="1048750" name="Text 10"/>
          <p:cNvSpPr/>
          <p:nvPr/>
        </p:nvSpPr>
        <p:spPr>
          <a:xfrm>
            <a:off x="6304061" y="2756991"/>
            <a:ext cx="2408435" cy="25846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b="1" dirty="0" sz="1625" lang="en-US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Componentes Analizados</a:t>
            </a:r>
            <a:endParaRPr dirty="0" sz="1625" lang="en-US"/>
          </a:p>
        </p:txBody>
      </p:sp>
      <p:sp>
        <p:nvSpPr>
          <p:cNvPr id="1048751" name="Text 11"/>
          <p:cNvSpPr/>
          <p:nvPr/>
        </p:nvSpPr>
        <p:spPr>
          <a:xfrm>
            <a:off x="6304061" y="3180755"/>
            <a:ext cx="5232796" cy="529232"/>
          </a:xfrm>
          <a:prstGeom prst="rect"/>
          <a:noFill/>
        </p:spPr>
        <p:txBody>
          <a:bodyPr anchor="t" bIns="0" lIns="0" rIns="0" rtlCol="0" tIns="0" wrap="square"/>
          <a:p>
            <a:pPr algn="l" indent="-342900" marL="342900">
              <a:lnSpc>
                <a:spcPts val="2500"/>
              </a:lnSpc>
              <a:buSzPct val="100000"/>
              <a:buChar char="•"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Hardware: Routers, switches (capa 2 y 3), servidores (DHCP, HTTP y TFTP).</a:t>
            </a:r>
            <a:endParaRPr dirty="0" sz="1291" lang="en-US"/>
          </a:p>
        </p:txBody>
      </p:sp>
      <p:sp>
        <p:nvSpPr>
          <p:cNvPr id="1048752" name="Text 12"/>
          <p:cNvSpPr/>
          <p:nvPr/>
        </p:nvSpPr>
        <p:spPr>
          <a:xfrm>
            <a:off x="6304061" y="3767831"/>
            <a:ext cx="5232796" cy="264616"/>
          </a:xfrm>
          <a:prstGeom prst="rect"/>
          <a:noFill/>
        </p:spPr>
        <p:txBody>
          <a:bodyPr anchor="t" bIns="0" lIns="0" rIns="0" rtlCol="0" tIns="0" wrap="none"/>
          <a:p>
            <a:pPr algn="l" indent="-342900" marL="342900">
              <a:lnSpc>
                <a:spcPts val="2500"/>
              </a:lnSpc>
              <a:buSzPct val="100000"/>
              <a:buChar char="•"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Cableado: UTP y fibra óptica.</a:t>
            </a:r>
            <a:endParaRPr dirty="0" sz="1291" lang="en-US"/>
          </a:p>
        </p:txBody>
      </p:sp>
      <p:sp>
        <p:nvSpPr>
          <p:cNvPr id="1048753" name="Text 13"/>
          <p:cNvSpPr/>
          <p:nvPr/>
        </p:nvSpPr>
        <p:spPr>
          <a:xfrm>
            <a:off x="6304061" y="4090293"/>
            <a:ext cx="5232796" cy="264616"/>
          </a:xfrm>
          <a:prstGeom prst="rect"/>
          <a:noFill/>
        </p:spPr>
        <p:txBody>
          <a:bodyPr anchor="t" bIns="0" lIns="0" rIns="0" rtlCol="0" tIns="0" wrap="none"/>
          <a:p>
            <a:pPr algn="l" indent="-342900" marL="342900">
              <a:lnSpc>
                <a:spcPts val="2500"/>
              </a:lnSpc>
              <a:buSzPct val="100000"/>
              <a:buChar char="•"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Dispositivos finales: Computadoras, impresoras, teléfonos IP.</a:t>
            </a:r>
            <a:endParaRPr dirty="0" sz="1291" lang="en-US"/>
          </a:p>
        </p:txBody>
      </p:sp>
      <p:sp>
        <p:nvSpPr>
          <p:cNvPr id="1048754" name="Text 14"/>
          <p:cNvSpPr/>
          <p:nvPr/>
        </p:nvSpPr>
        <p:spPr>
          <a:xfrm>
            <a:off x="6304061" y="4503737"/>
            <a:ext cx="5232796" cy="793849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00"/>
              </a:lnSpc>
              <a:buNone/>
            </a:pPr>
            <a:r>
              <a:rPr dirty="0" sz="1291" lang="en-US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 priorizó un balance entre costos y rendimiento, seleccionando dispositivos que cumplieran con los requerimientos técnicos y permitieran futuras expansiones.</a:t>
            </a:r>
            <a:endParaRPr dirty="0" sz="1291"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ScaleCrop>0</ScaleCrop>
  <LinksUpToDate>0</LinksUpToDat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22101316UG</dc:creator>
  <dcterms:created xsi:type="dcterms:W3CDTF">2025-06-25T08:21:09Z</dcterms:created>
  <dcterms:modified xsi:type="dcterms:W3CDTF">2025-06-25T00:27:09Z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0b7fa2921b5f4c72b4a97c459c82187b</vt:lpwstr>
  </property>
</Properties>
</file>